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1" r:id="rId20"/>
    <p:sldId id="276" r:id="rId21"/>
    <p:sldId id="275" r:id="rId22"/>
  </p:sldIdLst>
  <p:sldSz cx="12852400" cy="7232650"/>
  <p:notesSz cx="12852400" cy="7232650"/>
  <p:custDataLst>
    <p:tags r:id="rId2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5" userDrawn="1">
          <p15:clr>
            <a:srgbClr val="A4A3A4"/>
          </p15:clr>
        </p15:guide>
        <p15:guide id="2" pos="21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45"/>
        <p:guide pos="216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437418" cy="2870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3643358" y="0"/>
            <a:ext cx="10437418" cy="2870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326927" y="715103"/>
            <a:ext cx="3432495" cy="193077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2408635" y="2753147"/>
            <a:ext cx="19269080" cy="2252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5433791"/>
            <a:ext cx="10437418" cy="2870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3643358" y="5433791"/>
            <a:ext cx="10437418" cy="2870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4406" y="2242121"/>
            <a:ext cx="10929938" cy="1518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8812" y="4050284"/>
            <a:ext cx="9001125" cy="1808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474200" y="635"/>
            <a:ext cx="2981325" cy="904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779000" y="35560"/>
            <a:ext cx="2981325" cy="904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2937" y="1663509"/>
            <a:ext cx="5593556" cy="477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22256" y="1663509"/>
            <a:ext cx="5593556" cy="477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55200" y="635"/>
            <a:ext cx="2981325" cy="904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626600" y="0"/>
            <a:ext cx="2981325" cy="904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1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965180" y="160020"/>
            <a:ext cx="1510283" cy="5044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3475" y="3336290"/>
            <a:ext cx="8051800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1843" y="1233716"/>
            <a:ext cx="12315062" cy="487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71975" y="6726364"/>
            <a:ext cx="4114800" cy="36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2937" y="6726364"/>
            <a:ext cx="2957512" cy="36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58300" y="6726364"/>
            <a:ext cx="2957512" cy="36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779000" y="111760"/>
            <a:ext cx="2981325" cy="9048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1.jpeg"/><Relationship Id="rId3" Type="http://schemas.openxmlformats.org/officeDocument/2006/relationships/tags" Target="../tags/tag8.xml"/><Relationship Id="rId2" Type="http://schemas.openxmlformats.org/officeDocument/2006/relationships/image" Target="../media/image40.png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2858115" cy="7233284"/>
          </a:xfrm>
          <a:custGeom>
            <a:avLst/>
            <a:gdLst/>
            <a:ahLst/>
            <a:cxnLst/>
            <a:rect l="l" t="t" r="r" b="b"/>
            <a:pathLst>
              <a:path w="12858115" h="7233284">
                <a:moveTo>
                  <a:pt x="0" y="0"/>
                </a:moveTo>
                <a:lnTo>
                  <a:pt x="12857988" y="0"/>
                </a:lnTo>
                <a:lnTo>
                  <a:pt x="12857988" y="7232904"/>
                </a:lnTo>
                <a:lnTo>
                  <a:pt x="0" y="7232904"/>
                </a:lnTo>
                <a:lnTo>
                  <a:pt x="0" y="0"/>
                </a:lnTo>
                <a:close/>
              </a:path>
            </a:pathLst>
          </a:custGeom>
          <a:solidFill>
            <a:srgbClr val="0D0D0D">
              <a:alpha val="148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72159" y="6763867"/>
            <a:ext cx="330327" cy="1957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18234" y="6830542"/>
            <a:ext cx="68072" cy="68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392529" y="6762597"/>
            <a:ext cx="348742" cy="1969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50034" y="6830542"/>
            <a:ext cx="68072" cy="68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823694" y="6764502"/>
            <a:ext cx="351917" cy="1944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8244" y="952500"/>
            <a:ext cx="1537716" cy="576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文本框 14"/>
          <p:cNvSpPr txBox="1"/>
          <p:nvPr/>
        </p:nvSpPr>
        <p:spPr>
          <a:xfrm>
            <a:off x="558800" y="1644650"/>
            <a:ext cx="6334760" cy="13220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9FBFA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桂林投资控股集团</a:t>
            </a:r>
            <a:endParaRPr lang="zh-CN" altLang="en-US" sz="4000" b="1">
              <a:ln w="9525" cmpd="sng">
                <a:solidFill>
                  <a:schemeClr val="tx1"/>
                </a:solidFill>
                <a:prstDash val="solid"/>
              </a:ln>
              <a:solidFill>
                <a:srgbClr val="F9FBFA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 b="1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9FBFA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有限公司</a:t>
            </a:r>
            <a:endParaRPr lang="zh-CN" altLang="en-US" sz="4000" b="1">
              <a:ln w="9525" cmpd="sng">
                <a:solidFill>
                  <a:schemeClr val="tx1"/>
                </a:solidFill>
                <a:prstDash val="solid"/>
              </a:ln>
              <a:solidFill>
                <a:srgbClr val="F9FBFA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558800" y="3082925"/>
            <a:ext cx="601472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 b="1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9FBFA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招商引资项目</a:t>
            </a:r>
            <a:endParaRPr lang="zh-CN" altLang="en-US" sz="2800" b="1">
              <a:ln w="9525" cmpd="sng">
                <a:solidFill>
                  <a:schemeClr val="tx1"/>
                </a:solidFill>
                <a:prstDash val="solid"/>
              </a:ln>
              <a:solidFill>
                <a:srgbClr val="F9FBFA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000" b="1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9FBFA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BUSINESS CATALOG</a:t>
            </a:r>
            <a:endParaRPr lang="en-US" altLang="zh-CN" sz="2000" b="1">
              <a:ln w="9525" cmpd="sng">
                <a:solidFill>
                  <a:schemeClr val="tx1"/>
                </a:solidFill>
                <a:prstDash val="solid"/>
              </a:ln>
              <a:solidFill>
                <a:srgbClr val="F9FBFA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1139"/>
            <a:ext cx="12858750" cy="482346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52388" y="1528572"/>
            <a:ext cx="6706870" cy="4784090"/>
          </a:xfrm>
          <a:custGeom>
            <a:avLst/>
            <a:gdLst/>
            <a:ahLst/>
            <a:cxnLst/>
            <a:rect l="l" t="t" r="r" b="b"/>
            <a:pathLst>
              <a:path w="6706870" h="4784090">
                <a:moveTo>
                  <a:pt x="0" y="0"/>
                </a:moveTo>
                <a:lnTo>
                  <a:pt x="6706361" y="0"/>
                </a:lnTo>
                <a:lnTo>
                  <a:pt x="6706361" y="4783836"/>
                </a:lnTo>
                <a:lnTo>
                  <a:pt x="0" y="4783836"/>
                </a:lnTo>
                <a:lnTo>
                  <a:pt x="0" y="0"/>
                </a:lnTo>
                <a:close/>
              </a:path>
            </a:pathLst>
          </a:custGeom>
          <a:solidFill>
            <a:srgbClr val="F1F1F1">
              <a:alpha val="38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13148" y="3332188"/>
            <a:ext cx="329565" cy="973455"/>
          </a:xfrm>
          <a:custGeom>
            <a:avLst/>
            <a:gdLst/>
            <a:ahLst/>
            <a:cxnLst/>
            <a:rect l="l" t="t" r="r" b="b"/>
            <a:pathLst>
              <a:path w="329564" h="973454">
                <a:moveTo>
                  <a:pt x="128473" y="973454"/>
                </a:moveTo>
                <a:lnTo>
                  <a:pt x="0" y="973454"/>
                </a:lnTo>
                <a:lnTo>
                  <a:pt x="200774" y="0"/>
                </a:lnTo>
                <a:lnTo>
                  <a:pt x="329285" y="0"/>
                </a:lnTo>
                <a:lnTo>
                  <a:pt x="128473" y="9734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87595" y="3332188"/>
            <a:ext cx="399415" cy="973455"/>
          </a:xfrm>
          <a:custGeom>
            <a:avLst/>
            <a:gdLst/>
            <a:ahLst/>
            <a:cxnLst/>
            <a:rect l="l" t="t" r="r" b="b"/>
            <a:pathLst>
              <a:path w="399414" h="973454">
                <a:moveTo>
                  <a:pt x="208978" y="973454"/>
                </a:moveTo>
                <a:lnTo>
                  <a:pt x="166331" y="970724"/>
                </a:lnTo>
                <a:lnTo>
                  <a:pt x="118427" y="958596"/>
                </a:lnTo>
                <a:lnTo>
                  <a:pt x="80200" y="936434"/>
                </a:lnTo>
                <a:lnTo>
                  <a:pt x="50203" y="903465"/>
                </a:lnTo>
                <a:lnTo>
                  <a:pt x="28003" y="862101"/>
                </a:lnTo>
                <a:lnTo>
                  <a:pt x="12776" y="818261"/>
                </a:lnTo>
                <a:lnTo>
                  <a:pt x="3924" y="765327"/>
                </a:lnTo>
                <a:lnTo>
                  <a:pt x="622" y="708647"/>
                </a:lnTo>
                <a:lnTo>
                  <a:pt x="0" y="335292"/>
                </a:lnTo>
                <a:lnTo>
                  <a:pt x="253" y="304012"/>
                </a:lnTo>
                <a:lnTo>
                  <a:pt x="2260" y="247548"/>
                </a:lnTo>
                <a:lnTo>
                  <a:pt x="6299" y="199186"/>
                </a:lnTo>
                <a:lnTo>
                  <a:pt x="12344" y="158940"/>
                </a:lnTo>
                <a:lnTo>
                  <a:pt x="26187" y="111328"/>
                </a:lnTo>
                <a:lnTo>
                  <a:pt x="48729" y="71475"/>
                </a:lnTo>
                <a:lnTo>
                  <a:pt x="80213" y="38798"/>
                </a:lnTo>
                <a:lnTo>
                  <a:pt x="119037" y="15151"/>
                </a:lnTo>
                <a:lnTo>
                  <a:pt x="163575" y="2425"/>
                </a:lnTo>
                <a:lnTo>
                  <a:pt x="196430" y="0"/>
                </a:lnTo>
                <a:lnTo>
                  <a:pt x="210172" y="419"/>
                </a:lnTo>
                <a:lnTo>
                  <a:pt x="249199" y="6730"/>
                </a:lnTo>
                <a:lnTo>
                  <a:pt x="284924" y="20624"/>
                </a:lnTo>
                <a:lnTo>
                  <a:pt x="326078" y="48894"/>
                </a:lnTo>
                <a:lnTo>
                  <a:pt x="356082" y="83159"/>
                </a:lnTo>
                <a:lnTo>
                  <a:pt x="376237" y="123151"/>
                </a:lnTo>
                <a:lnTo>
                  <a:pt x="383663" y="145186"/>
                </a:lnTo>
                <a:lnTo>
                  <a:pt x="200202" y="145186"/>
                </a:lnTo>
                <a:lnTo>
                  <a:pt x="195757" y="145503"/>
                </a:lnTo>
                <a:lnTo>
                  <a:pt x="173062" y="178346"/>
                </a:lnTo>
                <a:lnTo>
                  <a:pt x="170062" y="224713"/>
                </a:lnTo>
                <a:lnTo>
                  <a:pt x="169806" y="247548"/>
                </a:lnTo>
                <a:lnTo>
                  <a:pt x="169845" y="729208"/>
                </a:lnTo>
                <a:lnTo>
                  <a:pt x="171081" y="778586"/>
                </a:lnTo>
                <a:lnTo>
                  <a:pt x="178854" y="818832"/>
                </a:lnTo>
                <a:lnTo>
                  <a:pt x="199351" y="828255"/>
                </a:lnTo>
                <a:lnTo>
                  <a:pt x="385101" y="828255"/>
                </a:lnTo>
                <a:lnTo>
                  <a:pt x="381939" y="838771"/>
                </a:lnTo>
                <a:lnTo>
                  <a:pt x="362305" y="883437"/>
                </a:lnTo>
                <a:lnTo>
                  <a:pt x="334670" y="922477"/>
                </a:lnTo>
                <a:lnTo>
                  <a:pt x="301485" y="949909"/>
                </a:lnTo>
                <a:lnTo>
                  <a:pt x="263143" y="966215"/>
                </a:lnTo>
                <a:lnTo>
                  <a:pt x="220370" y="973162"/>
                </a:lnTo>
                <a:lnTo>
                  <a:pt x="208978" y="973454"/>
                </a:lnTo>
                <a:close/>
              </a:path>
              <a:path w="399414" h="973454">
                <a:moveTo>
                  <a:pt x="385101" y="828255"/>
                </a:moveTo>
                <a:lnTo>
                  <a:pt x="199351" y="828255"/>
                </a:lnTo>
                <a:lnTo>
                  <a:pt x="203784" y="827951"/>
                </a:lnTo>
                <a:lnTo>
                  <a:pt x="207835" y="827036"/>
                </a:lnTo>
                <a:lnTo>
                  <a:pt x="227190" y="786980"/>
                </a:lnTo>
                <a:lnTo>
                  <a:pt x="229345" y="729208"/>
                </a:lnTo>
                <a:lnTo>
                  <a:pt x="229359" y="247548"/>
                </a:lnTo>
                <a:lnTo>
                  <a:pt x="229145" y="224713"/>
                </a:lnTo>
                <a:lnTo>
                  <a:pt x="227431" y="185877"/>
                </a:lnTo>
                <a:lnTo>
                  <a:pt x="212470" y="147827"/>
                </a:lnTo>
                <a:lnTo>
                  <a:pt x="200202" y="145186"/>
                </a:lnTo>
                <a:lnTo>
                  <a:pt x="383663" y="145186"/>
                </a:lnTo>
                <a:lnTo>
                  <a:pt x="393217" y="193154"/>
                </a:lnTo>
                <a:lnTo>
                  <a:pt x="397205" y="243204"/>
                </a:lnTo>
                <a:lnTo>
                  <a:pt x="398665" y="285623"/>
                </a:lnTo>
                <a:lnTo>
                  <a:pt x="399033" y="309549"/>
                </a:lnTo>
                <a:lnTo>
                  <a:pt x="399021" y="673747"/>
                </a:lnTo>
                <a:lnTo>
                  <a:pt x="397944" y="720293"/>
                </a:lnTo>
                <a:lnTo>
                  <a:pt x="395871" y="758583"/>
                </a:lnTo>
                <a:lnTo>
                  <a:pt x="390766" y="803198"/>
                </a:lnTo>
                <a:lnTo>
                  <a:pt x="385414" y="827214"/>
                </a:lnTo>
                <a:lnTo>
                  <a:pt x="385101" y="828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91911" y="3332188"/>
            <a:ext cx="387350" cy="957580"/>
          </a:xfrm>
          <a:custGeom>
            <a:avLst/>
            <a:gdLst/>
            <a:ahLst/>
            <a:cxnLst/>
            <a:rect l="l" t="t" r="r" b="b"/>
            <a:pathLst>
              <a:path w="387350" h="957579">
                <a:moveTo>
                  <a:pt x="150571" y="336588"/>
                </a:moveTo>
                <a:lnTo>
                  <a:pt x="0" y="336588"/>
                </a:lnTo>
                <a:lnTo>
                  <a:pt x="40" y="298323"/>
                </a:lnTo>
                <a:lnTo>
                  <a:pt x="1399" y="233972"/>
                </a:lnTo>
                <a:lnTo>
                  <a:pt x="4483" y="190296"/>
                </a:lnTo>
                <a:lnTo>
                  <a:pt x="12674" y="144576"/>
                </a:lnTo>
                <a:lnTo>
                  <a:pt x="29260" y="100075"/>
                </a:lnTo>
                <a:lnTo>
                  <a:pt x="53962" y="59105"/>
                </a:lnTo>
                <a:lnTo>
                  <a:pt x="85623" y="28524"/>
                </a:lnTo>
                <a:lnTo>
                  <a:pt x="124294" y="8813"/>
                </a:lnTo>
                <a:lnTo>
                  <a:pt x="170281" y="355"/>
                </a:lnTo>
                <a:lnTo>
                  <a:pt x="182918" y="0"/>
                </a:lnTo>
                <a:lnTo>
                  <a:pt x="195338" y="266"/>
                </a:lnTo>
                <a:lnTo>
                  <a:pt x="241160" y="6756"/>
                </a:lnTo>
                <a:lnTo>
                  <a:pt x="280835" y="21882"/>
                </a:lnTo>
                <a:lnTo>
                  <a:pt x="314375" y="45656"/>
                </a:lnTo>
                <a:lnTo>
                  <a:pt x="341757" y="77952"/>
                </a:lnTo>
                <a:lnTo>
                  <a:pt x="362762" y="115989"/>
                </a:lnTo>
                <a:lnTo>
                  <a:pt x="373527" y="145186"/>
                </a:lnTo>
                <a:lnTo>
                  <a:pt x="189115" y="145186"/>
                </a:lnTo>
                <a:lnTo>
                  <a:pt x="184403" y="145516"/>
                </a:lnTo>
                <a:lnTo>
                  <a:pt x="155930" y="178790"/>
                </a:lnTo>
                <a:lnTo>
                  <a:pt x="151168" y="219875"/>
                </a:lnTo>
                <a:lnTo>
                  <a:pt x="150610" y="244233"/>
                </a:lnTo>
                <a:lnTo>
                  <a:pt x="150571" y="336588"/>
                </a:lnTo>
                <a:close/>
              </a:path>
              <a:path w="387350" h="957579">
                <a:moveTo>
                  <a:pt x="372859" y="956957"/>
                </a:moveTo>
                <a:lnTo>
                  <a:pt x="0" y="956957"/>
                </a:lnTo>
                <a:lnTo>
                  <a:pt x="596" y="821664"/>
                </a:lnTo>
                <a:lnTo>
                  <a:pt x="74675" y="652703"/>
                </a:lnTo>
                <a:lnTo>
                  <a:pt x="132029" y="519341"/>
                </a:lnTo>
                <a:lnTo>
                  <a:pt x="154432" y="466013"/>
                </a:lnTo>
                <a:lnTo>
                  <a:pt x="172656" y="421576"/>
                </a:lnTo>
                <a:lnTo>
                  <a:pt x="186702" y="386041"/>
                </a:lnTo>
                <a:lnTo>
                  <a:pt x="203847" y="337819"/>
                </a:lnTo>
                <a:lnTo>
                  <a:pt x="215518" y="298323"/>
                </a:lnTo>
                <a:lnTo>
                  <a:pt x="225734" y="248056"/>
                </a:lnTo>
                <a:lnTo>
                  <a:pt x="227660" y="220929"/>
                </a:lnTo>
                <a:lnTo>
                  <a:pt x="227507" y="211696"/>
                </a:lnTo>
                <a:lnTo>
                  <a:pt x="220370" y="168986"/>
                </a:lnTo>
                <a:lnTo>
                  <a:pt x="189115" y="145186"/>
                </a:lnTo>
                <a:lnTo>
                  <a:pt x="373527" y="145186"/>
                </a:lnTo>
                <a:lnTo>
                  <a:pt x="383971" y="193586"/>
                </a:lnTo>
                <a:lnTo>
                  <a:pt x="387038" y="233972"/>
                </a:lnTo>
                <a:lnTo>
                  <a:pt x="387107" y="248221"/>
                </a:lnTo>
                <a:lnTo>
                  <a:pt x="386758" y="263702"/>
                </a:lnTo>
                <a:lnTo>
                  <a:pt x="383108" y="305904"/>
                </a:lnTo>
                <a:lnTo>
                  <a:pt x="375843" y="348449"/>
                </a:lnTo>
                <a:lnTo>
                  <a:pt x="364934" y="392150"/>
                </a:lnTo>
                <a:lnTo>
                  <a:pt x="349084" y="440016"/>
                </a:lnTo>
                <a:lnTo>
                  <a:pt x="320421" y="510044"/>
                </a:lnTo>
                <a:lnTo>
                  <a:pt x="300774" y="554507"/>
                </a:lnTo>
                <a:lnTo>
                  <a:pt x="277596" y="605256"/>
                </a:lnTo>
                <a:lnTo>
                  <a:pt x="250888" y="662292"/>
                </a:lnTo>
                <a:lnTo>
                  <a:pt x="220649" y="725627"/>
                </a:lnTo>
                <a:lnTo>
                  <a:pt x="186880" y="795261"/>
                </a:lnTo>
                <a:lnTo>
                  <a:pt x="372859" y="795261"/>
                </a:lnTo>
                <a:lnTo>
                  <a:pt x="372859" y="9569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231254" y="3362325"/>
            <a:ext cx="65100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第二部分</a:t>
            </a:r>
            <a:r>
              <a:rPr spc="-145" dirty="0"/>
              <a:t> </a:t>
            </a:r>
            <a:r>
              <a:rPr dirty="0">
                <a:solidFill>
                  <a:srgbClr val="404040"/>
                </a:solidFill>
              </a:rPr>
              <a:t>桂林投资控股集团有限公司简介</a:t>
            </a:r>
            <a:endParaRPr dirty="0">
              <a:solidFill>
                <a:srgbClr val="40404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453" y="1371015"/>
            <a:ext cx="459740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桂林投资控股集团有限公司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8849868" y="4840223"/>
            <a:ext cx="2328672" cy="15255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358128" y="1240536"/>
            <a:ext cx="2314955" cy="1735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802623" y="1207008"/>
            <a:ext cx="2314955" cy="1735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66065" y="3108070"/>
            <a:ext cx="2334183" cy="15767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340386" y="4840223"/>
            <a:ext cx="2359850" cy="15102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58761" y="2168652"/>
            <a:ext cx="4826635" cy="3706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algn="l">
              <a:lnSpc>
                <a:spcPct val="100000"/>
              </a:lnSpc>
              <a:spcBef>
                <a:spcPts val="95"/>
              </a:spcBef>
              <a:buClrTx/>
              <a:buSzTx/>
              <a:buFontTx/>
            </a:pPr>
            <a:r>
              <a:rPr sz="1600" spc="-5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桂林投资控股集团有限公司（简称“桂林投资集团”）是桂林市政府直属国有企业，是桂林市首家改组为国有资本投资公司试点企业。公司以服务桂林市发展战略、提升产业竞争力为主要目标，以资本引导产业发展为轴心，围绕桂林区域性、综合性投资需要，作为产业资本投融资主体，重点布局交通运输、新能源、供应链、文旅康养、资产运营、数字经济等产业。独资、控股、参股成员企业有桂林交投、桂林航空、桂林银行等80多家，成员企业业务涵盖民用航空、轨道交通、城市公交、漓江游船、旅游汽车、出租汽车、汽车租赁、供应链物流、大宗贸易、充电设施、水力发电、收费公路、运输场站、旅游集散、数字科技、汽车销售、成品油销售、健康养老、酒店、工程建设、地产开发、城市综合体、物业服务、金融基金等多元化领域。</a:t>
            </a:r>
            <a:endParaRPr sz="1600" spc="-5" dirty="0">
              <a:solidFill>
                <a:srgbClr val="0B1C1D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68731" y="1888134"/>
            <a:ext cx="863600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447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849868" y="3108960"/>
            <a:ext cx="2314955" cy="15758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780" y="3241027"/>
            <a:ext cx="4363085" cy="750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桂林投资集团</a:t>
            </a:r>
            <a:r>
              <a:rPr sz="1600" spc="-5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公司聚焦：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交通建设、交通运输、科技信息、供应链、资产运营、综合能源</a:t>
            </a:r>
            <a:r>
              <a:rPr sz="1600" spc="-5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等</a:t>
            </a:r>
            <a:r>
              <a:rPr sz="1600" spc="-5" dirty="0">
                <a:solidFill>
                  <a:srgbClr val="0B1C1D"/>
                </a:solidFill>
                <a:latin typeface="Ebrima" panose="02000000000000000000"/>
                <a:cs typeface="Ebrima" panose="02000000000000000000"/>
              </a:rPr>
              <a:t>6</a:t>
            </a:r>
            <a:r>
              <a:rPr sz="1600" spc="-5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大板块。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55996" y="1095755"/>
            <a:ext cx="7193788" cy="536295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3453" y="1803069"/>
            <a:ext cx="459740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桂林投资控股集团有限公司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8731" y="2320175"/>
            <a:ext cx="863600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447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1139"/>
            <a:ext cx="12858750" cy="482346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52388" y="1528572"/>
            <a:ext cx="6706870" cy="4784090"/>
          </a:xfrm>
          <a:custGeom>
            <a:avLst/>
            <a:gdLst/>
            <a:ahLst/>
            <a:cxnLst/>
            <a:rect l="l" t="t" r="r" b="b"/>
            <a:pathLst>
              <a:path w="6706870" h="4784090">
                <a:moveTo>
                  <a:pt x="0" y="0"/>
                </a:moveTo>
                <a:lnTo>
                  <a:pt x="6706361" y="0"/>
                </a:lnTo>
                <a:lnTo>
                  <a:pt x="6706361" y="4783836"/>
                </a:lnTo>
                <a:lnTo>
                  <a:pt x="0" y="4783836"/>
                </a:lnTo>
                <a:lnTo>
                  <a:pt x="0" y="0"/>
                </a:lnTo>
                <a:close/>
              </a:path>
            </a:pathLst>
          </a:custGeom>
          <a:solidFill>
            <a:srgbClr val="F1F1F1">
              <a:alpha val="38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13148" y="3332188"/>
            <a:ext cx="326390" cy="970280"/>
          </a:xfrm>
          <a:custGeom>
            <a:avLst/>
            <a:gdLst/>
            <a:ahLst/>
            <a:cxnLst/>
            <a:rect l="l" t="t" r="r" b="b"/>
            <a:pathLst>
              <a:path w="326389" h="970279">
                <a:moveTo>
                  <a:pt x="127139" y="970165"/>
                </a:moveTo>
                <a:lnTo>
                  <a:pt x="0" y="970165"/>
                </a:lnTo>
                <a:lnTo>
                  <a:pt x="198691" y="0"/>
                </a:lnTo>
                <a:lnTo>
                  <a:pt x="325856" y="0"/>
                </a:lnTo>
                <a:lnTo>
                  <a:pt x="127139" y="9701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82667" y="3332188"/>
            <a:ext cx="394970" cy="970280"/>
          </a:xfrm>
          <a:custGeom>
            <a:avLst/>
            <a:gdLst/>
            <a:ahLst/>
            <a:cxnLst/>
            <a:rect l="l" t="t" r="r" b="b"/>
            <a:pathLst>
              <a:path w="394970" h="970279">
                <a:moveTo>
                  <a:pt x="206819" y="970165"/>
                </a:moveTo>
                <a:lnTo>
                  <a:pt x="164604" y="967447"/>
                </a:lnTo>
                <a:lnTo>
                  <a:pt x="117195" y="955357"/>
                </a:lnTo>
                <a:lnTo>
                  <a:pt x="79375" y="933272"/>
                </a:lnTo>
                <a:lnTo>
                  <a:pt x="49682" y="900417"/>
                </a:lnTo>
                <a:lnTo>
                  <a:pt x="27711" y="859180"/>
                </a:lnTo>
                <a:lnTo>
                  <a:pt x="12636" y="815505"/>
                </a:lnTo>
                <a:lnTo>
                  <a:pt x="3886" y="762749"/>
                </a:lnTo>
                <a:lnTo>
                  <a:pt x="622" y="706247"/>
                </a:lnTo>
                <a:lnTo>
                  <a:pt x="0" y="334162"/>
                </a:lnTo>
                <a:lnTo>
                  <a:pt x="254" y="302996"/>
                </a:lnTo>
                <a:lnTo>
                  <a:pt x="2247" y="246710"/>
                </a:lnTo>
                <a:lnTo>
                  <a:pt x="6235" y="198513"/>
                </a:lnTo>
                <a:lnTo>
                  <a:pt x="12217" y="158407"/>
                </a:lnTo>
                <a:lnTo>
                  <a:pt x="25920" y="110947"/>
                </a:lnTo>
                <a:lnTo>
                  <a:pt x="48221" y="71234"/>
                </a:lnTo>
                <a:lnTo>
                  <a:pt x="79387" y="38671"/>
                </a:lnTo>
                <a:lnTo>
                  <a:pt x="117805" y="15100"/>
                </a:lnTo>
                <a:lnTo>
                  <a:pt x="161874" y="2412"/>
                </a:lnTo>
                <a:lnTo>
                  <a:pt x="194398" y="0"/>
                </a:lnTo>
                <a:lnTo>
                  <a:pt x="208000" y="419"/>
                </a:lnTo>
                <a:lnTo>
                  <a:pt x="246608" y="6705"/>
                </a:lnTo>
                <a:lnTo>
                  <a:pt x="293039" y="26847"/>
                </a:lnTo>
                <a:lnTo>
                  <a:pt x="331076" y="56654"/>
                </a:lnTo>
                <a:lnTo>
                  <a:pt x="358127" y="92367"/>
                </a:lnTo>
                <a:lnTo>
                  <a:pt x="376199" y="133476"/>
                </a:lnTo>
                <a:lnTo>
                  <a:pt x="379688" y="144703"/>
                </a:lnTo>
                <a:lnTo>
                  <a:pt x="198132" y="144703"/>
                </a:lnTo>
                <a:lnTo>
                  <a:pt x="193738" y="145008"/>
                </a:lnTo>
                <a:lnTo>
                  <a:pt x="171259" y="177749"/>
                </a:lnTo>
                <a:lnTo>
                  <a:pt x="168309" y="223951"/>
                </a:lnTo>
                <a:lnTo>
                  <a:pt x="168044" y="246710"/>
                </a:lnTo>
                <a:lnTo>
                  <a:pt x="168080" y="726744"/>
                </a:lnTo>
                <a:lnTo>
                  <a:pt x="169316" y="775944"/>
                </a:lnTo>
                <a:lnTo>
                  <a:pt x="176999" y="816063"/>
                </a:lnTo>
                <a:lnTo>
                  <a:pt x="197281" y="825461"/>
                </a:lnTo>
                <a:lnTo>
                  <a:pt x="381103" y="825461"/>
                </a:lnTo>
                <a:lnTo>
                  <a:pt x="377977" y="835939"/>
                </a:lnTo>
                <a:lnTo>
                  <a:pt x="358546" y="880452"/>
                </a:lnTo>
                <a:lnTo>
                  <a:pt x="331203" y="919352"/>
                </a:lnTo>
                <a:lnTo>
                  <a:pt x="298361" y="946708"/>
                </a:lnTo>
                <a:lnTo>
                  <a:pt x="260413" y="962952"/>
                </a:lnTo>
                <a:lnTo>
                  <a:pt x="218084" y="969873"/>
                </a:lnTo>
                <a:lnTo>
                  <a:pt x="206819" y="970165"/>
                </a:lnTo>
                <a:close/>
              </a:path>
              <a:path w="394970" h="970279">
                <a:moveTo>
                  <a:pt x="381103" y="825461"/>
                </a:moveTo>
                <a:lnTo>
                  <a:pt x="197281" y="825461"/>
                </a:lnTo>
                <a:lnTo>
                  <a:pt x="201675" y="825157"/>
                </a:lnTo>
                <a:lnTo>
                  <a:pt x="205676" y="824242"/>
                </a:lnTo>
                <a:lnTo>
                  <a:pt x="224840" y="784326"/>
                </a:lnTo>
                <a:lnTo>
                  <a:pt x="226970" y="726744"/>
                </a:lnTo>
                <a:lnTo>
                  <a:pt x="226981" y="246710"/>
                </a:lnTo>
                <a:lnTo>
                  <a:pt x="226758" y="223951"/>
                </a:lnTo>
                <a:lnTo>
                  <a:pt x="225082" y="185242"/>
                </a:lnTo>
                <a:lnTo>
                  <a:pt x="210261" y="147332"/>
                </a:lnTo>
                <a:lnTo>
                  <a:pt x="198132" y="144703"/>
                </a:lnTo>
                <a:lnTo>
                  <a:pt x="379688" y="144703"/>
                </a:lnTo>
                <a:lnTo>
                  <a:pt x="389140" y="192506"/>
                </a:lnTo>
                <a:lnTo>
                  <a:pt x="393090" y="242379"/>
                </a:lnTo>
                <a:lnTo>
                  <a:pt x="394525" y="284657"/>
                </a:lnTo>
                <a:lnTo>
                  <a:pt x="394893" y="308508"/>
                </a:lnTo>
                <a:lnTo>
                  <a:pt x="394881" y="671461"/>
                </a:lnTo>
                <a:lnTo>
                  <a:pt x="393817" y="717854"/>
                </a:lnTo>
                <a:lnTo>
                  <a:pt x="391769" y="756018"/>
                </a:lnTo>
                <a:lnTo>
                  <a:pt x="386714" y="800493"/>
                </a:lnTo>
                <a:lnTo>
                  <a:pt x="381414" y="824420"/>
                </a:lnTo>
                <a:lnTo>
                  <a:pt x="381103" y="8254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84114" y="3332188"/>
            <a:ext cx="395605" cy="972819"/>
          </a:xfrm>
          <a:custGeom>
            <a:avLst/>
            <a:gdLst/>
            <a:ahLst/>
            <a:cxnLst/>
            <a:rect l="l" t="t" r="r" b="b"/>
            <a:pathLst>
              <a:path w="395604" h="972820">
                <a:moveTo>
                  <a:pt x="167932" y="308610"/>
                </a:moveTo>
                <a:lnTo>
                  <a:pt x="0" y="308610"/>
                </a:lnTo>
                <a:lnTo>
                  <a:pt x="123" y="217170"/>
                </a:lnTo>
                <a:lnTo>
                  <a:pt x="2743" y="166370"/>
                </a:lnTo>
                <a:lnTo>
                  <a:pt x="8394" y="127000"/>
                </a:lnTo>
                <a:lnTo>
                  <a:pt x="20713" y="85089"/>
                </a:lnTo>
                <a:lnTo>
                  <a:pt x="43827" y="46989"/>
                </a:lnTo>
                <a:lnTo>
                  <a:pt x="76276" y="21589"/>
                </a:lnTo>
                <a:lnTo>
                  <a:pt x="118821" y="6350"/>
                </a:lnTo>
                <a:lnTo>
                  <a:pt x="160121" y="0"/>
                </a:lnTo>
                <a:lnTo>
                  <a:pt x="211874" y="0"/>
                </a:lnTo>
                <a:lnTo>
                  <a:pt x="250393" y="6350"/>
                </a:lnTo>
                <a:lnTo>
                  <a:pt x="293319" y="20320"/>
                </a:lnTo>
                <a:lnTo>
                  <a:pt x="326643" y="41910"/>
                </a:lnTo>
                <a:lnTo>
                  <a:pt x="350481" y="72389"/>
                </a:lnTo>
                <a:lnTo>
                  <a:pt x="367779" y="110489"/>
                </a:lnTo>
                <a:lnTo>
                  <a:pt x="377542" y="143510"/>
                </a:lnTo>
                <a:lnTo>
                  <a:pt x="197726" y="143510"/>
                </a:lnTo>
                <a:lnTo>
                  <a:pt x="193611" y="144779"/>
                </a:lnTo>
                <a:lnTo>
                  <a:pt x="189826" y="144779"/>
                </a:lnTo>
                <a:lnTo>
                  <a:pt x="186385" y="146050"/>
                </a:lnTo>
                <a:lnTo>
                  <a:pt x="169519" y="186689"/>
                </a:lnTo>
                <a:lnTo>
                  <a:pt x="168039" y="224789"/>
                </a:lnTo>
                <a:lnTo>
                  <a:pt x="167932" y="308610"/>
                </a:lnTo>
                <a:close/>
              </a:path>
              <a:path w="395604" h="972820">
                <a:moveTo>
                  <a:pt x="381578" y="828039"/>
                </a:moveTo>
                <a:lnTo>
                  <a:pt x="200253" y="828039"/>
                </a:lnTo>
                <a:lnTo>
                  <a:pt x="204431" y="826769"/>
                </a:lnTo>
                <a:lnTo>
                  <a:pt x="208203" y="825500"/>
                </a:lnTo>
                <a:lnTo>
                  <a:pt x="211569" y="822960"/>
                </a:lnTo>
                <a:lnTo>
                  <a:pt x="214528" y="820419"/>
                </a:lnTo>
                <a:lnTo>
                  <a:pt x="217081" y="816610"/>
                </a:lnTo>
                <a:lnTo>
                  <a:pt x="219227" y="811529"/>
                </a:lnTo>
                <a:lnTo>
                  <a:pt x="220954" y="807720"/>
                </a:lnTo>
                <a:lnTo>
                  <a:pt x="225539" y="769620"/>
                </a:lnTo>
                <a:lnTo>
                  <a:pt x="227063" y="699770"/>
                </a:lnTo>
                <a:lnTo>
                  <a:pt x="227075" y="633729"/>
                </a:lnTo>
                <a:lnTo>
                  <a:pt x="226936" y="619760"/>
                </a:lnTo>
                <a:lnTo>
                  <a:pt x="223697" y="576579"/>
                </a:lnTo>
                <a:lnTo>
                  <a:pt x="216153" y="548639"/>
                </a:lnTo>
                <a:lnTo>
                  <a:pt x="213613" y="542289"/>
                </a:lnTo>
                <a:lnTo>
                  <a:pt x="210819" y="538479"/>
                </a:lnTo>
                <a:lnTo>
                  <a:pt x="207759" y="533400"/>
                </a:lnTo>
                <a:lnTo>
                  <a:pt x="204457" y="529589"/>
                </a:lnTo>
                <a:lnTo>
                  <a:pt x="200888" y="525779"/>
                </a:lnTo>
                <a:lnTo>
                  <a:pt x="197065" y="523239"/>
                </a:lnTo>
                <a:lnTo>
                  <a:pt x="193001" y="521970"/>
                </a:lnTo>
                <a:lnTo>
                  <a:pt x="188302" y="519429"/>
                </a:lnTo>
                <a:lnTo>
                  <a:pt x="149974" y="513079"/>
                </a:lnTo>
                <a:lnTo>
                  <a:pt x="127723" y="511810"/>
                </a:lnTo>
                <a:lnTo>
                  <a:pt x="127723" y="377189"/>
                </a:lnTo>
                <a:lnTo>
                  <a:pt x="154457" y="377189"/>
                </a:lnTo>
                <a:lnTo>
                  <a:pt x="175539" y="375920"/>
                </a:lnTo>
                <a:lnTo>
                  <a:pt x="212813" y="360679"/>
                </a:lnTo>
                <a:lnTo>
                  <a:pt x="224662" y="323850"/>
                </a:lnTo>
                <a:lnTo>
                  <a:pt x="226977" y="281939"/>
                </a:lnTo>
                <a:lnTo>
                  <a:pt x="227075" y="224789"/>
                </a:lnTo>
                <a:lnTo>
                  <a:pt x="226631" y="201929"/>
                </a:lnTo>
                <a:lnTo>
                  <a:pt x="221614" y="163829"/>
                </a:lnTo>
                <a:lnTo>
                  <a:pt x="210819" y="148589"/>
                </a:lnTo>
                <a:lnTo>
                  <a:pt x="207924" y="146050"/>
                </a:lnTo>
                <a:lnTo>
                  <a:pt x="204774" y="144779"/>
                </a:lnTo>
                <a:lnTo>
                  <a:pt x="201371" y="144779"/>
                </a:lnTo>
                <a:lnTo>
                  <a:pt x="197726" y="143510"/>
                </a:lnTo>
                <a:lnTo>
                  <a:pt x="377542" y="143510"/>
                </a:lnTo>
                <a:lnTo>
                  <a:pt x="379755" y="153670"/>
                </a:lnTo>
                <a:lnTo>
                  <a:pt x="386410" y="203200"/>
                </a:lnTo>
                <a:lnTo>
                  <a:pt x="387908" y="245110"/>
                </a:lnTo>
                <a:lnTo>
                  <a:pt x="387667" y="264160"/>
                </a:lnTo>
                <a:lnTo>
                  <a:pt x="384086" y="312420"/>
                </a:lnTo>
                <a:lnTo>
                  <a:pt x="372617" y="358139"/>
                </a:lnTo>
                <a:lnTo>
                  <a:pt x="351523" y="391160"/>
                </a:lnTo>
                <a:lnTo>
                  <a:pt x="344449" y="400050"/>
                </a:lnTo>
                <a:lnTo>
                  <a:pt x="336651" y="407670"/>
                </a:lnTo>
                <a:lnTo>
                  <a:pt x="328117" y="415289"/>
                </a:lnTo>
                <a:lnTo>
                  <a:pt x="318871" y="421639"/>
                </a:lnTo>
                <a:lnTo>
                  <a:pt x="328180" y="426720"/>
                </a:lnTo>
                <a:lnTo>
                  <a:pt x="359295" y="453389"/>
                </a:lnTo>
                <a:lnTo>
                  <a:pt x="378459" y="486410"/>
                </a:lnTo>
                <a:lnTo>
                  <a:pt x="387654" y="527050"/>
                </a:lnTo>
                <a:lnTo>
                  <a:pt x="392366" y="575310"/>
                </a:lnTo>
                <a:lnTo>
                  <a:pt x="394715" y="636270"/>
                </a:lnTo>
                <a:lnTo>
                  <a:pt x="395008" y="673100"/>
                </a:lnTo>
                <a:lnTo>
                  <a:pt x="394728" y="699770"/>
                </a:lnTo>
                <a:lnTo>
                  <a:pt x="392442" y="749300"/>
                </a:lnTo>
                <a:lnTo>
                  <a:pt x="387883" y="793750"/>
                </a:lnTo>
                <a:lnTo>
                  <a:pt x="384746" y="812800"/>
                </a:lnTo>
                <a:lnTo>
                  <a:pt x="381578" y="828039"/>
                </a:lnTo>
                <a:close/>
              </a:path>
              <a:path w="395604" h="972820">
                <a:moveTo>
                  <a:pt x="216065" y="972819"/>
                </a:moveTo>
                <a:lnTo>
                  <a:pt x="179590" y="972819"/>
                </a:lnTo>
                <a:lnTo>
                  <a:pt x="144068" y="967739"/>
                </a:lnTo>
                <a:lnTo>
                  <a:pt x="98818" y="951230"/>
                </a:lnTo>
                <a:lnTo>
                  <a:pt x="63131" y="925830"/>
                </a:lnTo>
                <a:lnTo>
                  <a:pt x="36372" y="894080"/>
                </a:lnTo>
                <a:lnTo>
                  <a:pt x="18364" y="857250"/>
                </a:lnTo>
                <a:lnTo>
                  <a:pt x="8051" y="811529"/>
                </a:lnTo>
                <a:lnTo>
                  <a:pt x="3581" y="769620"/>
                </a:lnTo>
                <a:lnTo>
                  <a:pt x="888" y="717550"/>
                </a:lnTo>
                <a:lnTo>
                  <a:pt x="123" y="673100"/>
                </a:lnTo>
                <a:lnTo>
                  <a:pt x="0" y="581660"/>
                </a:lnTo>
                <a:lnTo>
                  <a:pt x="167932" y="581660"/>
                </a:lnTo>
                <a:lnTo>
                  <a:pt x="167977" y="737870"/>
                </a:lnTo>
                <a:lnTo>
                  <a:pt x="168262" y="762000"/>
                </a:lnTo>
                <a:lnTo>
                  <a:pt x="170802" y="800100"/>
                </a:lnTo>
                <a:lnTo>
                  <a:pt x="191465" y="828039"/>
                </a:lnTo>
                <a:lnTo>
                  <a:pt x="381578" y="828039"/>
                </a:lnTo>
                <a:lnTo>
                  <a:pt x="381050" y="830580"/>
                </a:lnTo>
                <a:lnTo>
                  <a:pt x="365988" y="875030"/>
                </a:lnTo>
                <a:lnTo>
                  <a:pt x="343611" y="911860"/>
                </a:lnTo>
                <a:lnTo>
                  <a:pt x="313778" y="941069"/>
                </a:lnTo>
                <a:lnTo>
                  <a:pt x="276644" y="960119"/>
                </a:lnTo>
                <a:lnTo>
                  <a:pt x="232397" y="970280"/>
                </a:lnTo>
                <a:lnTo>
                  <a:pt x="216065" y="9728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469379" y="3336290"/>
            <a:ext cx="1408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spc="-32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三</a:t>
            </a:r>
            <a:r>
              <a:rPr sz="2400" b="1" spc="-32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部</a:t>
            </a:r>
            <a:r>
              <a:rPr sz="2400" b="1" spc="-32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分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34075">
              <a:lnSpc>
                <a:spcPct val="100000"/>
              </a:lnSpc>
              <a:spcBef>
                <a:spcPts val="100"/>
              </a:spcBef>
            </a:pPr>
            <a:r>
              <a:rPr dirty="0"/>
              <a:t>招</a:t>
            </a:r>
            <a:r>
              <a:rPr spc="-300" dirty="0"/>
              <a:t> </a:t>
            </a:r>
            <a:r>
              <a:rPr dirty="0"/>
              <a:t>商</a:t>
            </a:r>
            <a:r>
              <a:rPr spc="-300" dirty="0"/>
              <a:t> </a:t>
            </a:r>
            <a:r>
              <a:rPr dirty="0"/>
              <a:t>项</a:t>
            </a:r>
            <a:r>
              <a:rPr spc="-300" dirty="0"/>
              <a:t> </a:t>
            </a:r>
            <a:r>
              <a:rPr dirty="0"/>
              <a:t>目</a:t>
            </a:r>
            <a:r>
              <a:rPr spc="-300" dirty="0"/>
              <a:t> </a:t>
            </a:r>
            <a:r>
              <a:rPr dirty="0"/>
              <a:t>展</a:t>
            </a:r>
            <a:r>
              <a:rPr spc="-300" dirty="0"/>
              <a:t> </a:t>
            </a:r>
            <a:r>
              <a:rPr dirty="0"/>
              <a:t>示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8600" y="2473325"/>
            <a:ext cx="5683250" cy="3303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项目名称：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桃花江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地</a:t>
            </a:r>
            <a:r>
              <a:rPr sz="1400" spc="0" dirty="0">
                <a:latin typeface="微软雅黑" panose="020B0503020204020204" charset="-122"/>
                <a:cs typeface="微软雅黑" panose="020B0503020204020204" charset="-122"/>
              </a:rPr>
              <a:t>块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项目属地：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桂林市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秀峰</a:t>
            </a:r>
            <a:r>
              <a:rPr sz="1400" spc="0" dirty="0">
                <a:latin typeface="微软雅黑" panose="020B0503020204020204" charset="-122"/>
                <a:cs typeface="微软雅黑" panose="020B0503020204020204" charset="-122"/>
              </a:rPr>
              <a:t>区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项目规模：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约</a:t>
            </a:r>
            <a:r>
              <a:rPr lang="en-US" sz="1400" dirty="0">
                <a:latin typeface="微软雅黑" panose="020B0503020204020204" charset="-122"/>
                <a:cs typeface="微软雅黑" panose="020B0503020204020204" charset="-122"/>
              </a:rPr>
              <a:t>182.98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亩</a:t>
            </a:r>
            <a:r>
              <a:rPr sz="1400" spc="-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sz="1400" spc="-5" dirty="0">
                <a:latin typeface="Ebrima" panose="02000000000000000000"/>
                <a:cs typeface="Ebrima" panose="02000000000000000000"/>
              </a:rPr>
              <a:t>121989</a:t>
            </a:r>
            <a:r>
              <a:rPr sz="1400" spc="0" dirty="0">
                <a:latin typeface="宋体" panose="02010600030101010101" pitchFamily="2" charset="-122"/>
                <a:cs typeface="宋体" panose="02010600030101010101" pitchFamily="2" charset="-122"/>
              </a:rPr>
              <a:t>㎡</a:t>
            </a:r>
            <a:endParaRPr sz="1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360"/>
              </a:lnSpc>
              <a:spcBef>
                <a:spcPts val="375"/>
              </a:spcBef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项目建设地点：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桂林市秀峰区桃花江北岸，桃江北路以南、老庙山以东</a:t>
            </a:r>
            <a:endParaRPr sz="1400" b="1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indent="0" fontAlgn="auto">
              <a:lnSpc>
                <a:spcPts val="3260"/>
              </a:lnSpc>
              <a:spcBef>
                <a:spcPts val="300"/>
              </a:spcBef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项目概述：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位于桂林市秀峰区美丽如画的桃花江畔，处于桂林市旅游风景区的国宾道上，地理位置得天独厚，依山傍水，风景宜人，鸟语花香，空气质量尤佳。</a:t>
            </a:r>
            <a:endParaRPr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indent="0" fontAlgn="auto">
              <a:lnSpc>
                <a:spcPts val="328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项目进展情况：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招商中</a:t>
            </a:r>
            <a:endParaRPr lang="zh-CN" sz="1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620" y="814070"/>
            <a:ext cx="314198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0B1C1D"/>
                </a:solidFill>
              </a:rPr>
              <a:t>桃花江</a:t>
            </a:r>
            <a:r>
              <a:rPr dirty="0">
                <a:solidFill>
                  <a:srgbClr val="0B1C1D"/>
                </a:solidFill>
              </a:rPr>
              <a:t>地块</a:t>
            </a:r>
            <a:r>
              <a:rPr lang="zh-CN" dirty="0">
                <a:solidFill>
                  <a:srgbClr val="0B1C1D"/>
                </a:solidFill>
              </a:rPr>
              <a:t>（北地块）</a:t>
            </a:r>
            <a:endParaRPr lang="zh-CN" dirty="0">
              <a:solidFill>
                <a:srgbClr val="0B1C1D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8698" y="1250264"/>
            <a:ext cx="863600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447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7" name="图片 36" descr="9472f58d4a7b32fd08ecfa41fc092d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" y="2397125"/>
            <a:ext cx="6223000" cy="35159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64200" y="2092325"/>
            <a:ext cx="5893435" cy="2607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项目名称：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桃江宾馆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地</a:t>
            </a:r>
            <a:r>
              <a:rPr sz="1400" spc="0" dirty="0">
                <a:latin typeface="微软雅黑" panose="020B0503020204020204" charset="-122"/>
                <a:cs typeface="微软雅黑" panose="020B0503020204020204" charset="-122"/>
              </a:rPr>
              <a:t>块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项目属地：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桂林市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秀峰区</a:t>
            </a:r>
            <a:endParaRPr lang="zh-CN"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lang="zh-CN"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项目规模：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总占地面积，总建筑面积</a:t>
            </a:r>
            <a:endParaRPr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项目建设地点：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位于桃花江南岸，秀峰区桃花江路9号</a:t>
            </a:r>
            <a:endParaRPr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项目概述：</a:t>
            </a:r>
            <a:r>
              <a:rPr sz="1400" dirty="0">
                <a:latin typeface="微软雅黑" panose="020B0503020204020204" charset="-122"/>
                <a:cs typeface="微软雅黑" panose="020B0503020204020204" charset="-122"/>
              </a:rPr>
              <a:t>位于桂林市秀峰区美丽如画的桃花江畔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，院内有文物保护建筑李宗仁公馆和陶铸楼旧址，有风景峻秀的甲山，两江四湖桃花江段的桃江码头。</a:t>
            </a:r>
            <a:endParaRPr lang="zh-CN"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lang="zh-CN" sz="1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微软雅黑" panose="020B0503020204020204" charset="-122"/>
                <a:cs typeface="微软雅黑" panose="020B0503020204020204" charset="-122"/>
              </a:rPr>
              <a:t>项目进展情况：</a:t>
            </a:r>
            <a:r>
              <a:rPr lang="zh-CN" sz="1400" dirty="0">
                <a:latin typeface="微软雅黑" panose="020B0503020204020204" charset="-122"/>
                <a:cs typeface="微软雅黑" panose="020B0503020204020204" charset="-122"/>
              </a:rPr>
              <a:t>招商中</a:t>
            </a:r>
            <a:endParaRPr lang="zh-CN" sz="1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655" y="733425"/>
            <a:ext cx="307911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000000"/>
                </a:solidFill>
              </a:rPr>
              <a:t>桃江宾馆</a:t>
            </a:r>
            <a:r>
              <a:rPr dirty="0">
                <a:solidFill>
                  <a:srgbClr val="000000"/>
                </a:solidFill>
              </a:rPr>
              <a:t>地块</a:t>
            </a:r>
            <a:r>
              <a:rPr lang="zh-CN" dirty="0">
                <a:solidFill>
                  <a:srgbClr val="000000"/>
                </a:solidFill>
              </a:rPr>
              <a:t>（南地块）</a:t>
            </a:r>
            <a:endParaRPr lang="zh-CN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8698" y="1250264"/>
            <a:ext cx="863600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447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400" y="1330325"/>
            <a:ext cx="4029075" cy="56743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6883501" y="3059950"/>
            <a:ext cx="8375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微软雅黑" panose="020B0503020204020204" charset="-122"/>
                <a:cs typeface="微软雅黑" panose="020B0503020204020204" charset="-122"/>
              </a:rPr>
              <a:t>项目优</a:t>
            </a:r>
            <a:r>
              <a:rPr sz="1600" b="1" spc="-5" dirty="0">
                <a:latin typeface="微软雅黑" panose="020B0503020204020204" charset="-122"/>
                <a:cs typeface="微软雅黑" panose="020B0503020204020204" charset="-122"/>
              </a:rPr>
              <a:t>势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26044" y="3074631"/>
            <a:ext cx="79438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808080"/>
                </a:solidFill>
                <a:latin typeface="Arial" panose="020B0604020202020204"/>
                <a:cs typeface="Arial" panose="020B0604020202020204"/>
              </a:rPr>
              <a:t>STRENGTH</a:t>
            </a:r>
            <a:endParaRPr sz="11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74481" y="1135024"/>
            <a:ext cx="169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2430" algn="l"/>
                <a:tab pos="1686560" algn="l"/>
              </a:tabLst>
            </a:pPr>
            <a:r>
              <a:rPr sz="1800" b="0" u="sng" dirty="0">
                <a:solidFill>
                  <a:srgbClr val="000000"/>
                </a:solidFill>
                <a:uFill>
                  <a:solidFill>
                    <a:srgbClr val="A6A6A6"/>
                  </a:solidFill>
                </a:uFill>
                <a:latin typeface="Times New Roman" panose="02020603050405020304"/>
                <a:cs typeface="Times New Roman" panose="02020603050405020304"/>
              </a:rPr>
              <a:t> 	</a:t>
            </a:r>
            <a:r>
              <a:rPr sz="1800" u="sng" dirty="0">
                <a:solidFill>
                  <a:srgbClr val="000000"/>
                </a:solidFill>
                <a:uFill>
                  <a:solidFill>
                    <a:srgbClr val="A6A6A6"/>
                  </a:solidFill>
                </a:uFill>
              </a:rPr>
              <a:t>市场背景	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64829" y="1521713"/>
            <a:ext cx="15189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alibri" panose="020F0502020204030204"/>
                <a:cs typeface="Calibri" panose="020F0502020204030204"/>
              </a:rPr>
              <a:t>The </a:t>
            </a:r>
            <a:r>
              <a:rPr sz="1400" spc="-15" dirty="0">
                <a:solidFill>
                  <a:srgbClr val="585858"/>
                </a:solidFill>
                <a:latin typeface="Calibri" panose="020F0502020204030204"/>
                <a:cs typeface="Calibri" panose="020F0502020204030204"/>
              </a:rPr>
              <a:t>market</a:t>
            </a:r>
            <a:r>
              <a:rPr sz="1400" spc="-55" dirty="0">
                <a:solidFill>
                  <a:srgbClr val="585858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Calibri" panose="020F0502020204030204"/>
                <a:cs typeface="Calibri" panose="020F0502020204030204"/>
              </a:rPr>
              <a:t>situation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910082" y="3383584"/>
            <a:ext cx="1674495" cy="0"/>
          </a:xfrm>
          <a:custGeom>
            <a:avLst/>
            <a:gdLst/>
            <a:ahLst/>
            <a:cxnLst/>
            <a:rect l="l" t="t" r="r" b="b"/>
            <a:pathLst>
              <a:path w="1674495">
                <a:moveTo>
                  <a:pt x="0" y="0"/>
                </a:moveTo>
                <a:lnTo>
                  <a:pt x="1674444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19900" y="2185936"/>
            <a:ext cx="4973320" cy="1858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755" marR="120650" indent="304800" algn="l" fontAlgn="auto">
              <a:lnSpc>
                <a:spcPct val="100000"/>
              </a:lnSpc>
              <a:spcBef>
                <a:spcPts val="105"/>
              </a:spcBef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sz="1200" dirty="0">
                <a:latin typeface="微软雅黑" panose="020B0503020204020204" charset="-122"/>
                <a:cs typeface="微软雅黑" panose="020B0503020204020204" charset="-122"/>
              </a:rPr>
              <a:t>全国第一梯队、享有国际知名度旅游城市，年度亿级旅游流量。</a:t>
            </a:r>
            <a:r>
              <a:rPr sz="1200" spc="-5" dirty="0">
                <a:latin typeface="Ebrima" panose="02000000000000000000"/>
                <a:cs typeface="Ebrima" panose="02000000000000000000"/>
              </a:rPr>
              <a:t>2017</a:t>
            </a:r>
            <a:r>
              <a:rPr sz="1200" dirty="0">
                <a:latin typeface="微软雅黑" panose="020B0503020204020204" charset="-122"/>
                <a:cs typeface="微软雅黑" panose="020B0503020204020204" charset="-122"/>
              </a:rPr>
              <a:t>年桂林入 境旅游目的地全国第四</a:t>
            </a:r>
            <a:r>
              <a:rPr sz="1200" spc="-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200" spc="-5" dirty="0">
                <a:latin typeface="Ebrima" panose="02000000000000000000"/>
                <a:cs typeface="Ebrima" panose="02000000000000000000"/>
              </a:rPr>
              <a:t>2019</a:t>
            </a:r>
            <a:r>
              <a:rPr sz="1200" dirty="0">
                <a:latin typeface="微软雅黑" panose="020B0503020204020204" charset="-122"/>
                <a:cs typeface="微软雅黑" panose="020B0503020204020204" charset="-122"/>
              </a:rPr>
              <a:t>年，桂林旅游市场“双过亿</a:t>
            </a:r>
            <a:r>
              <a:rPr sz="1200" spc="0" dirty="0">
                <a:latin typeface="微软雅黑" panose="020B0503020204020204" charset="-122"/>
                <a:cs typeface="微软雅黑" panose="020B0503020204020204" charset="-122"/>
              </a:rPr>
              <a:t>”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  <a:p>
            <a:pPr indent="406400" algn="l" fontAlgn="auto">
              <a:lnSpc>
                <a:spcPct val="10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45720" marR="93980" indent="304800" algn="l" fontAlgn="auto">
              <a:lnSpc>
                <a:spcPct val="100000"/>
              </a:lnSpc>
              <a:spcBef>
                <a:spcPts val="915"/>
              </a:spcBef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sz="1200" dirty="0">
                <a:latin typeface="微软雅黑" panose="020B0503020204020204" charset="-122"/>
                <a:cs typeface="微软雅黑" panose="020B0503020204020204" charset="-122"/>
              </a:rPr>
              <a:t>桂林进入</a:t>
            </a:r>
            <a:r>
              <a:rPr sz="1200" spc="-5" dirty="0">
                <a:latin typeface="Ebrima" panose="02000000000000000000"/>
                <a:cs typeface="Ebrima" panose="02000000000000000000"/>
              </a:rPr>
              <a:t>3</a:t>
            </a:r>
            <a:r>
              <a:rPr sz="1200" dirty="0">
                <a:latin typeface="微软雅黑" panose="020B0503020204020204" charset="-122"/>
                <a:cs typeface="微软雅黑" panose="020B0503020204020204" charset="-122"/>
              </a:rPr>
              <a:t>小时‘高铁交通圈’，已经辐射整个珠三角和港澳地区，成为真正意义上的“粤港澳大湾区后花园”</a:t>
            </a:r>
            <a:r>
              <a:rPr sz="1200" spc="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endParaRPr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0200" y="3643630"/>
            <a:ext cx="5599430" cy="278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文本框 19"/>
          <p:cNvSpPr txBox="1"/>
          <p:nvPr/>
        </p:nvSpPr>
        <p:spPr>
          <a:xfrm>
            <a:off x="6654800" y="3692208"/>
            <a:ext cx="5080000" cy="24917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200" b="0" dirty="0">
                <a:latin typeface="微软雅黑" panose="020B0503020204020204" charset="-122"/>
                <a:cs typeface="微软雅黑" panose="020B0503020204020204" charset="-122"/>
              </a:rPr>
              <a:t>1.</a:t>
            </a:r>
            <a:r>
              <a:rPr sz="1200" b="0" dirty="0">
                <a:latin typeface="微软雅黑" panose="020B0503020204020204" charset="-122"/>
                <a:cs typeface="微软雅黑" panose="020B0503020204020204" charset="-122"/>
              </a:rPr>
              <a:t>片区规划利好：桂林十四五规划全力打造世界级旅游城市，其中本项目位于秀峰桃花湾旅游度假区核心位置，距各休闲景点距离适中且避免嘈杂，兼顾了交通可达性和私密性。</a:t>
            </a:r>
            <a:endParaRPr sz="1200" b="0" dirty="0">
              <a:latin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sz="1200" b="0" dirty="0">
                <a:latin typeface="微软雅黑" panose="020B0503020204020204" charset="-122"/>
                <a:cs typeface="微软雅黑" panose="020B0503020204020204" charset="-122"/>
              </a:rPr>
              <a:t></a:t>
            </a:r>
            <a:r>
              <a:rPr lang="en-US" sz="1200" b="0" dirty="0">
                <a:latin typeface="微软雅黑" panose="020B0503020204020204" charset="-122"/>
                <a:cs typeface="微软雅黑" panose="020B0503020204020204" charset="-122"/>
              </a:rPr>
              <a:t>2.</a:t>
            </a:r>
            <a:r>
              <a:rPr sz="1200" b="0" dirty="0">
                <a:latin typeface="微软雅黑" panose="020B0503020204020204" charset="-122"/>
                <a:cs typeface="微软雅黑" panose="020B0503020204020204" charset="-122"/>
              </a:rPr>
              <a:t>区位景观利好：桃花江流域自然资源保留良好，植被覆盖率高，区别于漓江的宽广繁华，桃花江更为静谧秀丽，形成两江水系别样景观。</a:t>
            </a:r>
            <a:endParaRPr sz="1200" b="0" dirty="0">
              <a:latin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sz="1200" b="0" dirty="0">
                <a:latin typeface="微软雅黑" panose="020B0503020204020204" charset="-122"/>
                <a:cs typeface="微软雅黑" panose="020B0503020204020204" charset="-122"/>
              </a:rPr>
              <a:t></a:t>
            </a:r>
            <a:r>
              <a:rPr lang="en-US" sz="1200" b="0" dirty="0">
                <a:latin typeface="微软雅黑" panose="020B0503020204020204" charset="-122"/>
                <a:cs typeface="微软雅黑" panose="020B0503020204020204" charset="-122"/>
              </a:rPr>
              <a:t>3.</a:t>
            </a:r>
            <a:r>
              <a:rPr sz="1200" b="0" dirty="0">
                <a:latin typeface="微软雅黑" panose="020B0503020204020204" charset="-122"/>
                <a:cs typeface="微软雅黑" panose="020B0503020204020204" charset="-122"/>
              </a:rPr>
              <a:t>项目发展前景：该项目已获得洲际酒店商标许可以及系统支持许可，或将成为洲际在大中华区的大本营，洲际酒店的国际品牌效应可吸引大量来自国内外的休闲客源。</a:t>
            </a:r>
            <a:endParaRPr sz="1200" b="0" dirty="0">
              <a:latin typeface="微软雅黑" panose="020B0503020204020204" charset="-122"/>
              <a:cs typeface="微软雅黑" panose="020B0503020204020204" charset="-122"/>
            </a:endParaRPr>
          </a:p>
          <a:p>
            <a:pPr indent="0"/>
            <a:endParaRPr sz="1200" b="0" dirty="0">
              <a:latin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en-US" sz="120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4.</a:t>
            </a:r>
            <a:r>
              <a:rPr sz="120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市场发展前景：桂林是大湾区后花园，高铁通车后，拥有广阔的市场需求，全国第一梯队、享有国际知名度的旅游城市，年度亿级旅游流量。</a:t>
            </a:r>
            <a:endParaRPr sz="1200" b="0" dirty="0"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2" name="object 2"/>
          <p:cNvSpPr/>
          <p:nvPr>
            <p:custDataLst>
              <p:tags r:id="rId3"/>
            </p:custDataLst>
          </p:nvPr>
        </p:nvSpPr>
        <p:spPr>
          <a:xfrm>
            <a:off x="6350000" y="625475"/>
            <a:ext cx="5556885" cy="23348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1585" y="546100"/>
            <a:ext cx="2955290" cy="320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2000" dirty="0">
                <a:solidFill>
                  <a:srgbClr val="000000"/>
                </a:solidFill>
              </a:rPr>
              <a:t>北地块</a:t>
            </a:r>
            <a:r>
              <a:rPr sz="2000" dirty="0">
                <a:solidFill>
                  <a:srgbClr val="000000"/>
                </a:solidFill>
              </a:rPr>
              <a:t>主要经济指</a:t>
            </a:r>
            <a:r>
              <a:rPr sz="2000" spc="0" dirty="0">
                <a:solidFill>
                  <a:srgbClr val="000000"/>
                </a:solidFill>
              </a:rPr>
              <a:t>标</a:t>
            </a:r>
            <a:endParaRPr sz="2000"/>
          </a:p>
        </p:txBody>
      </p:sp>
      <p:sp>
        <p:nvSpPr>
          <p:cNvPr id="4" name="object 4"/>
          <p:cNvSpPr/>
          <p:nvPr/>
        </p:nvSpPr>
        <p:spPr>
          <a:xfrm>
            <a:off x="1280922" y="1024039"/>
            <a:ext cx="2366645" cy="0"/>
          </a:xfrm>
          <a:custGeom>
            <a:avLst/>
            <a:gdLst/>
            <a:ahLst/>
            <a:cxnLst/>
            <a:rect l="l" t="t" r="r" b="b"/>
            <a:pathLst>
              <a:path w="2366645">
                <a:moveTo>
                  <a:pt x="0" y="0"/>
                </a:moveTo>
                <a:lnTo>
                  <a:pt x="2366251" y="0"/>
                </a:lnTo>
              </a:path>
            </a:pathLst>
          </a:custGeom>
          <a:ln w="19050">
            <a:solidFill>
              <a:srgbClr val="252525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49400" y="2244725"/>
            <a:ext cx="8326755" cy="2847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object 3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6400" y="492125"/>
            <a:ext cx="2955290" cy="320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2000" dirty="0">
                <a:solidFill>
                  <a:srgbClr val="000000"/>
                </a:solidFill>
              </a:rPr>
              <a:t>南地块现有楼宇情况</a:t>
            </a:r>
            <a:endParaRPr lang="zh-CN" sz="2000"/>
          </a:p>
        </p:txBody>
      </p:sp>
      <p:sp>
        <p:nvSpPr>
          <p:cNvPr id="5" name="object 4"/>
          <p:cNvSpPr/>
          <p:nvPr>
            <p:custDataLst>
              <p:tags r:id="rId2"/>
            </p:custDataLst>
          </p:nvPr>
        </p:nvSpPr>
        <p:spPr>
          <a:xfrm>
            <a:off x="435737" y="970064"/>
            <a:ext cx="2366645" cy="0"/>
          </a:xfrm>
          <a:custGeom>
            <a:avLst/>
            <a:gdLst/>
            <a:ahLst/>
            <a:cxnLst/>
            <a:rect l="l" t="t" r="r" b="b"/>
            <a:pathLst>
              <a:path w="2366645">
                <a:moveTo>
                  <a:pt x="0" y="0"/>
                </a:moveTo>
                <a:lnTo>
                  <a:pt x="2366251" y="0"/>
                </a:lnTo>
              </a:path>
            </a:pathLst>
          </a:custGeom>
          <a:ln w="19050">
            <a:solidFill>
              <a:srgbClr val="252525"/>
            </a:solidFill>
          </a:ln>
        </p:spPr>
        <p:txBody>
          <a:bodyPr wrap="square" lIns="0" tIns="0" rIns="0" bIns="0" rtlCol="0"/>
          <a:p/>
        </p:txBody>
      </p:sp>
      <p:sp>
        <p:nvSpPr>
          <p:cNvPr id="102" name="文本框 101"/>
          <p:cNvSpPr txBox="1"/>
          <p:nvPr/>
        </p:nvSpPr>
        <p:spPr>
          <a:xfrm>
            <a:off x="1955800" y="1635125"/>
            <a:ext cx="7768590" cy="4154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b="0">
                <a:ea typeface="等线" panose="02010600030101010101" charset="-122"/>
              </a:rPr>
              <a:t>1号楼：建筑面积4012.14平方米，包括客房85间，会议室5个，混砖结构。有房产证。综合楼：建筑面积2400平方米。包括餐厅3个，包厢4个，厨房1个，锅炉房1个，空调房1个。混砖结构。</a:t>
            </a:r>
            <a:endParaRPr lang="zh-CN" sz="1600" b="0">
              <a:ea typeface="等线" panose="02010600030101010101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b="0">
                <a:ea typeface="等线" panose="02010600030101010101" charset="-122"/>
              </a:rPr>
              <a:t>7号楼：建筑面积945平方米。8号楼：建筑面积881平方米。</a:t>
            </a:r>
            <a:endParaRPr lang="zh-CN" sz="1600" b="0">
              <a:ea typeface="等线" panose="02010600030101010101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b="0">
                <a:ea typeface="等线" panose="02010600030101010101" charset="-122"/>
              </a:rPr>
              <a:t>9号楼：建筑面积883平方米。</a:t>
            </a:r>
            <a:endParaRPr lang="zh-CN" sz="1600" b="0">
              <a:ea typeface="等线" panose="02010600030101010101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b="0">
                <a:ea typeface="等线" panose="02010600030101010101" charset="-122"/>
              </a:rPr>
              <a:t>陶铸楼：建筑面积200平方米。</a:t>
            </a:r>
            <a:endParaRPr lang="zh-CN" sz="1600" b="0">
              <a:ea typeface="等线" panose="02010600030101010101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b="0">
                <a:ea typeface="等线" panose="02010600030101010101" charset="-122"/>
              </a:rPr>
              <a:t>5号楼：已废弃。</a:t>
            </a:r>
            <a:endParaRPr lang="zh-CN" sz="1600" b="0">
              <a:ea typeface="等线" panose="02010600030101010101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b="0">
                <a:ea typeface="等线" panose="02010600030101010101" charset="-122"/>
              </a:rPr>
              <a:t>6号楼：建筑面积150平方米。李宗仁公馆：建筑面积180平方米，自治区文物保护单位。</a:t>
            </a:r>
            <a:endParaRPr lang="zh-CN" altLang="en-US" sz="1600" b="0"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25311" y="2895600"/>
            <a:ext cx="6933438" cy="220370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932932" y="5224271"/>
            <a:ext cx="6925817" cy="2008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60827" y="3326396"/>
            <a:ext cx="17754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6325" algn="l"/>
              </a:tabLst>
            </a:pPr>
            <a:r>
              <a:rPr sz="5400" b="1" dirty="0">
                <a:latin typeface="微软雅黑" panose="020B0503020204020204" charset="-122"/>
                <a:cs typeface="微软雅黑" panose="020B0503020204020204" charset="-122"/>
              </a:rPr>
              <a:t>谢	谢</a:t>
            </a:r>
            <a:endParaRPr sz="5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3652" y="4454156"/>
            <a:ext cx="2291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Segoe Print" panose="02000600000000000000"/>
                <a:cs typeface="Segoe Print" panose="02000600000000000000"/>
              </a:rPr>
              <a:t>T</a:t>
            </a:r>
            <a:r>
              <a:rPr sz="3600" b="1" spc="-1090" dirty="0">
                <a:latin typeface="Segoe Print" panose="02000600000000000000"/>
                <a:cs typeface="Segoe Print" panose="02000600000000000000"/>
              </a:rPr>
              <a:t> </a:t>
            </a:r>
            <a:r>
              <a:rPr sz="3600" b="1" dirty="0">
                <a:latin typeface="Segoe Print" panose="02000600000000000000"/>
                <a:cs typeface="Segoe Print" panose="02000600000000000000"/>
              </a:rPr>
              <a:t>H</a:t>
            </a:r>
            <a:r>
              <a:rPr sz="3600" b="1" spc="-1085" dirty="0">
                <a:latin typeface="Segoe Print" panose="02000600000000000000"/>
                <a:cs typeface="Segoe Print" panose="02000600000000000000"/>
              </a:rPr>
              <a:t> </a:t>
            </a:r>
            <a:r>
              <a:rPr sz="3600" b="1" dirty="0">
                <a:latin typeface="Segoe Print" panose="02000600000000000000"/>
                <a:cs typeface="Segoe Print" panose="02000600000000000000"/>
              </a:rPr>
              <a:t>A</a:t>
            </a:r>
            <a:r>
              <a:rPr sz="3600" b="1" spc="-1090" dirty="0">
                <a:latin typeface="Segoe Print" panose="02000600000000000000"/>
                <a:cs typeface="Segoe Print" panose="02000600000000000000"/>
              </a:rPr>
              <a:t> </a:t>
            </a:r>
            <a:r>
              <a:rPr sz="3600" b="1" dirty="0">
                <a:latin typeface="Segoe Print" panose="02000600000000000000"/>
                <a:cs typeface="Segoe Print" panose="02000600000000000000"/>
              </a:rPr>
              <a:t>N</a:t>
            </a:r>
            <a:r>
              <a:rPr sz="3600" b="1" spc="-1090" dirty="0">
                <a:latin typeface="Segoe Print" panose="02000600000000000000"/>
                <a:cs typeface="Segoe Print" panose="02000600000000000000"/>
              </a:rPr>
              <a:t> </a:t>
            </a:r>
            <a:r>
              <a:rPr sz="3600" b="1" dirty="0">
                <a:latin typeface="Segoe Print" panose="02000600000000000000"/>
                <a:cs typeface="Segoe Print" panose="02000600000000000000"/>
              </a:rPr>
              <a:t>K</a:t>
            </a:r>
            <a:r>
              <a:rPr sz="3600" b="1" spc="-1085" dirty="0">
                <a:latin typeface="Segoe Print" panose="02000600000000000000"/>
                <a:cs typeface="Segoe Print" panose="02000600000000000000"/>
              </a:rPr>
              <a:t> </a:t>
            </a:r>
            <a:r>
              <a:rPr sz="3600" b="1" dirty="0">
                <a:latin typeface="Segoe Print" panose="02000600000000000000"/>
                <a:cs typeface="Segoe Print" panose="02000600000000000000"/>
              </a:rPr>
              <a:t>S</a:t>
            </a:r>
            <a:endParaRPr sz="3600">
              <a:latin typeface="Segoe Print" panose="02000600000000000000"/>
              <a:cs typeface="Segoe Print" panose="0200060000000000000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030440" cy="72326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382527" y="3023463"/>
            <a:ext cx="569595" cy="669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200" b="1" spc="0" dirty="0">
                <a:solidFill>
                  <a:srgbClr val="4F81BC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4200" b="1" spc="5" dirty="0">
                <a:solidFill>
                  <a:srgbClr val="4F81BC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4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8974" y="3164039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第一部分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37699" y="3164039"/>
            <a:ext cx="1397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桂林城市介绍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73345" y="4449394"/>
            <a:ext cx="579069" cy="4215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521928" y="4345863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第二部分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76383" y="4371898"/>
            <a:ext cx="124396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微软雅黑" panose="020B0503020204020204" charset="-122"/>
                <a:cs typeface="微软雅黑" panose="020B0503020204020204" charset="-122"/>
              </a:rPr>
              <a:t>集</a:t>
            </a:r>
            <a:r>
              <a:rPr lang="zh-CN" sz="1600" dirty="0">
                <a:latin typeface="微软雅黑" panose="020B0503020204020204" charset="-122"/>
                <a:cs typeface="微软雅黑" panose="020B0503020204020204" charset="-122"/>
              </a:rPr>
              <a:t>团</a:t>
            </a:r>
            <a:r>
              <a:rPr sz="1600" dirty="0">
                <a:latin typeface="微软雅黑" panose="020B0503020204020204" charset="-122"/>
                <a:cs typeface="微软雅黑" panose="020B0503020204020204" charset="-122"/>
              </a:rPr>
              <a:t>公司简</a:t>
            </a: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介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82502" y="5503227"/>
            <a:ext cx="569595" cy="669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200" b="1" spc="0" dirty="0">
                <a:solidFill>
                  <a:srgbClr val="4F81BC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4200" b="1" spc="5" dirty="0">
                <a:solidFill>
                  <a:srgbClr val="4F81BC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4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22119" y="5617133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第三部分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76573" y="5643168"/>
            <a:ext cx="12439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招商项目展</a:t>
            </a:r>
            <a:r>
              <a:rPr sz="16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示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03941" y="1477670"/>
            <a:ext cx="1233805" cy="95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目录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2400" spc="-5" dirty="0">
                <a:solidFill>
                  <a:srgbClr val="404040"/>
                </a:solidFill>
                <a:latin typeface="Ebrima" panose="02000000000000000000"/>
                <a:cs typeface="Ebrima" panose="02000000000000000000"/>
              </a:rPr>
              <a:t>Co</a:t>
            </a:r>
            <a:r>
              <a:rPr sz="2400" dirty="0">
                <a:solidFill>
                  <a:srgbClr val="404040"/>
                </a:solidFill>
                <a:latin typeface="Ebrima" panose="02000000000000000000"/>
                <a:cs typeface="Ebrima" panose="02000000000000000000"/>
              </a:rPr>
              <a:t>nt</a:t>
            </a:r>
            <a:r>
              <a:rPr sz="2400" spc="-5" dirty="0">
                <a:solidFill>
                  <a:srgbClr val="404040"/>
                </a:solidFill>
                <a:latin typeface="Ebrima" panose="02000000000000000000"/>
                <a:cs typeface="Ebrima" panose="02000000000000000000"/>
              </a:rPr>
              <a:t>e</a:t>
            </a:r>
            <a:r>
              <a:rPr sz="2400" dirty="0">
                <a:solidFill>
                  <a:srgbClr val="404040"/>
                </a:solidFill>
                <a:latin typeface="Ebrima" panose="02000000000000000000"/>
                <a:cs typeface="Ebrima" panose="02000000000000000000"/>
              </a:rPr>
              <a:t>nts</a:t>
            </a:r>
            <a:endParaRPr sz="2400">
              <a:latin typeface="Ebrima" panose="02000000000000000000"/>
              <a:cs typeface="Ebrima" panose="0200000000000000000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5896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6562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7229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7896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8563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9229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9896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0563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1230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1896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2563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3230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3897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4563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5230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5897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564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230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897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8564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9231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9897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0564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1231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1898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2564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3231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3898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04565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05231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05898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6565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07232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07898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08565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092324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098991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1056594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1123269" y="3588575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1189944" y="3588575"/>
            <a:ext cx="31115" cy="9525"/>
          </a:xfrm>
          <a:custGeom>
            <a:avLst/>
            <a:gdLst/>
            <a:ahLst/>
            <a:cxnLst/>
            <a:rect l="l" t="t" r="r" b="b"/>
            <a:pathLst>
              <a:path w="31115" h="9525">
                <a:moveTo>
                  <a:pt x="30911" y="9525"/>
                </a:moveTo>
                <a:lnTo>
                  <a:pt x="0" y="9525"/>
                </a:lnTo>
                <a:lnTo>
                  <a:pt x="0" y="0"/>
                </a:lnTo>
                <a:lnTo>
                  <a:pt x="30911" y="0"/>
                </a:lnTo>
                <a:lnTo>
                  <a:pt x="30911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5896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6562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7229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7896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8563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9229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9896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90563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1230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1896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92563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3230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93897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4563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95230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95897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96564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7230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7897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98564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99231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9897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00564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01231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1898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02564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3231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03898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04565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05231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05898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6565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7232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07898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08565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092324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098991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1056594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1123269" y="4766500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1189944" y="4766500"/>
            <a:ext cx="31115" cy="9525"/>
          </a:xfrm>
          <a:custGeom>
            <a:avLst/>
            <a:gdLst/>
            <a:ahLst/>
            <a:cxnLst/>
            <a:rect l="l" t="t" r="r" b="b"/>
            <a:pathLst>
              <a:path w="31115" h="9525">
                <a:moveTo>
                  <a:pt x="30911" y="9525"/>
                </a:moveTo>
                <a:lnTo>
                  <a:pt x="0" y="9525"/>
                </a:lnTo>
                <a:lnTo>
                  <a:pt x="0" y="0"/>
                </a:lnTo>
                <a:lnTo>
                  <a:pt x="30911" y="0"/>
                </a:lnTo>
                <a:lnTo>
                  <a:pt x="30911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5896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6562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7229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7896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88563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89229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89896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90563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91230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91896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92563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93230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93897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94563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95230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95897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96564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97230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97897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98564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99231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99897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00564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01231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01898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02564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03231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03898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04565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05231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05898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06565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07232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07898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08565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092324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098991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1056594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1123269" y="6036843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1189944" y="6036843"/>
            <a:ext cx="31115" cy="9525"/>
          </a:xfrm>
          <a:custGeom>
            <a:avLst/>
            <a:gdLst/>
            <a:ahLst/>
            <a:cxnLst/>
            <a:rect l="l" t="t" r="r" b="b"/>
            <a:pathLst>
              <a:path w="31115" h="9525">
                <a:moveTo>
                  <a:pt x="30911" y="9525"/>
                </a:moveTo>
                <a:lnTo>
                  <a:pt x="0" y="9525"/>
                </a:lnTo>
                <a:lnTo>
                  <a:pt x="0" y="0"/>
                </a:lnTo>
                <a:lnTo>
                  <a:pt x="30911" y="0"/>
                </a:lnTo>
                <a:lnTo>
                  <a:pt x="30911" y="9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19883"/>
            <a:ext cx="12858750" cy="402336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52388" y="2119883"/>
            <a:ext cx="6706870" cy="4192904"/>
          </a:xfrm>
          <a:custGeom>
            <a:avLst/>
            <a:gdLst/>
            <a:ahLst/>
            <a:cxnLst/>
            <a:rect l="l" t="t" r="r" b="b"/>
            <a:pathLst>
              <a:path w="6706870" h="4192904">
                <a:moveTo>
                  <a:pt x="0" y="0"/>
                </a:moveTo>
                <a:lnTo>
                  <a:pt x="6706361" y="0"/>
                </a:lnTo>
                <a:lnTo>
                  <a:pt x="6706361" y="4192524"/>
                </a:lnTo>
                <a:lnTo>
                  <a:pt x="0" y="4192524"/>
                </a:lnTo>
                <a:lnTo>
                  <a:pt x="0" y="0"/>
                </a:lnTo>
                <a:close/>
              </a:path>
            </a:pathLst>
          </a:custGeom>
          <a:solidFill>
            <a:srgbClr val="F1F1F1">
              <a:alpha val="38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11624" y="3429977"/>
            <a:ext cx="361315" cy="973455"/>
          </a:xfrm>
          <a:custGeom>
            <a:avLst/>
            <a:gdLst/>
            <a:ahLst/>
            <a:cxnLst/>
            <a:rect l="l" t="t" r="r" b="b"/>
            <a:pathLst>
              <a:path w="361314" h="973454">
                <a:moveTo>
                  <a:pt x="140779" y="973454"/>
                </a:moveTo>
                <a:lnTo>
                  <a:pt x="0" y="973454"/>
                </a:lnTo>
                <a:lnTo>
                  <a:pt x="220002" y="0"/>
                </a:lnTo>
                <a:lnTo>
                  <a:pt x="360819" y="0"/>
                </a:lnTo>
                <a:lnTo>
                  <a:pt x="140779" y="973454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31511" y="3429977"/>
            <a:ext cx="437515" cy="973455"/>
          </a:xfrm>
          <a:custGeom>
            <a:avLst/>
            <a:gdLst/>
            <a:ahLst/>
            <a:cxnLst/>
            <a:rect l="l" t="t" r="r" b="b"/>
            <a:pathLst>
              <a:path w="437514" h="973454">
                <a:moveTo>
                  <a:pt x="229006" y="973454"/>
                </a:moveTo>
                <a:lnTo>
                  <a:pt x="182270" y="970724"/>
                </a:lnTo>
                <a:lnTo>
                  <a:pt x="141846" y="962533"/>
                </a:lnTo>
                <a:lnTo>
                  <a:pt x="97510" y="942975"/>
                </a:lnTo>
                <a:lnTo>
                  <a:pt x="62395" y="912723"/>
                </a:lnTo>
                <a:lnTo>
                  <a:pt x="35984" y="872566"/>
                </a:lnTo>
                <a:lnTo>
                  <a:pt x="17462" y="829424"/>
                </a:lnTo>
                <a:lnTo>
                  <a:pt x="6197" y="780884"/>
                </a:lnTo>
                <a:lnTo>
                  <a:pt x="1549" y="729208"/>
                </a:lnTo>
                <a:lnTo>
                  <a:pt x="177" y="686409"/>
                </a:lnTo>
                <a:lnTo>
                  <a:pt x="0" y="335292"/>
                </a:lnTo>
                <a:lnTo>
                  <a:pt x="279" y="304012"/>
                </a:lnTo>
                <a:lnTo>
                  <a:pt x="2489" y="247548"/>
                </a:lnTo>
                <a:lnTo>
                  <a:pt x="6908" y="199186"/>
                </a:lnTo>
                <a:lnTo>
                  <a:pt x="13538" y="158940"/>
                </a:lnTo>
                <a:lnTo>
                  <a:pt x="28701" y="111315"/>
                </a:lnTo>
                <a:lnTo>
                  <a:pt x="53403" y="71475"/>
                </a:lnTo>
                <a:lnTo>
                  <a:pt x="87909" y="38798"/>
                </a:lnTo>
                <a:lnTo>
                  <a:pt x="130441" y="15151"/>
                </a:lnTo>
                <a:lnTo>
                  <a:pt x="179247" y="2425"/>
                </a:lnTo>
                <a:lnTo>
                  <a:pt x="215252" y="0"/>
                </a:lnTo>
                <a:lnTo>
                  <a:pt x="230314" y="419"/>
                </a:lnTo>
                <a:lnTo>
                  <a:pt x="273075" y="6731"/>
                </a:lnTo>
                <a:lnTo>
                  <a:pt x="312229" y="20624"/>
                </a:lnTo>
                <a:lnTo>
                  <a:pt x="347065" y="41148"/>
                </a:lnTo>
                <a:lnTo>
                  <a:pt x="383095" y="74015"/>
                </a:lnTo>
                <a:lnTo>
                  <a:pt x="407517" y="112687"/>
                </a:lnTo>
                <a:lnTo>
                  <a:pt x="420421" y="145186"/>
                </a:lnTo>
                <a:lnTo>
                  <a:pt x="219392" y="145186"/>
                </a:lnTo>
                <a:lnTo>
                  <a:pt x="214515" y="145503"/>
                </a:lnTo>
                <a:lnTo>
                  <a:pt x="189636" y="178346"/>
                </a:lnTo>
                <a:lnTo>
                  <a:pt x="186368" y="224713"/>
                </a:lnTo>
                <a:lnTo>
                  <a:pt x="186076" y="247548"/>
                </a:lnTo>
                <a:lnTo>
                  <a:pt x="186118" y="729208"/>
                </a:lnTo>
                <a:lnTo>
                  <a:pt x="187477" y="778573"/>
                </a:lnTo>
                <a:lnTo>
                  <a:pt x="195986" y="818832"/>
                </a:lnTo>
                <a:lnTo>
                  <a:pt x="218452" y="828255"/>
                </a:lnTo>
                <a:lnTo>
                  <a:pt x="422000" y="828255"/>
                </a:lnTo>
                <a:lnTo>
                  <a:pt x="418541" y="838771"/>
                </a:lnTo>
                <a:lnTo>
                  <a:pt x="397027" y="883424"/>
                </a:lnTo>
                <a:lnTo>
                  <a:pt x="366737" y="922464"/>
                </a:lnTo>
                <a:lnTo>
                  <a:pt x="330377" y="949909"/>
                </a:lnTo>
                <a:lnTo>
                  <a:pt x="288353" y="966215"/>
                </a:lnTo>
                <a:lnTo>
                  <a:pt x="241477" y="973162"/>
                </a:lnTo>
                <a:lnTo>
                  <a:pt x="229006" y="973454"/>
                </a:lnTo>
                <a:close/>
              </a:path>
              <a:path w="437514" h="973454">
                <a:moveTo>
                  <a:pt x="422000" y="828255"/>
                </a:moveTo>
                <a:lnTo>
                  <a:pt x="218452" y="828255"/>
                </a:lnTo>
                <a:lnTo>
                  <a:pt x="223316" y="827951"/>
                </a:lnTo>
                <a:lnTo>
                  <a:pt x="227749" y="827024"/>
                </a:lnTo>
                <a:lnTo>
                  <a:pt x="248958" y="786980"/>
                </a:lnTo>
                <a:lnTo>
                  <a:pt x="251322" y="729208"/>
                </a:lnTo>
                <a:lnTo>
                  <a:pt x="251332" y="247548"/>
                </a:lnTo>
                <a:lnTo>
                  <a:pt x="251092" y="224713"/>
                </a:lnTo>
                <a:lnTo>
                  <a:pt x="249224" y="185877"/>
                </a:lnTo>
                <a:lnTo>
                  <a:pt x="236359" y="149885"/>
                </a:lnTo>
                <a:lnTo>
                  <a:pt x="219392" y="145186"/>
                </a:lnTo>
                <a:lnTo>
                  <a:pt x="420421" y="145186"/>
                </a:lnTo>
                <a:lnTo>
                  <a:pt x="430885" y="193154"/>
                </a:lnTo>
                <a:lnTo>
                  <a:pt x="435267" y="243204"/>
                </a:lnTo>
                <a:lnTo>
                  <a:pt x="436854" y="285623"/>
                </a:lnTo>
                <a:lnTo>
                  <a:pt x="437261" y="309549"/>
                </a:lnTo>
                <a:lnTo>
                  <a:pt x="437248" y="673747"/>
                </a:lnTo>
                <a:lnTo>
                  <a:pt x="436067" y="720293"/>
                </a:lnTo>
                <a:lnTo>
                  <a:pt x="433793" y="758583"/>
                </a:lnTo>
                <a:lnTo>
                  <a:pt x="428205" y="803198"/>
                </a:lnTo>
                <a:lnTo>
                  <a:pt x="422343" y="827214"/>
                </a:lnTo>
                <a:lnTo>
                  <a:pt x="422000" y="828255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63184" y="3446475"/>
            <a:ext cx="314325" cy="941069"/>
          </a:xfrm>
          <a:custGeom>
            <a:avLst/>
            <a:gdLst/>
            <a:ahLst/>
            <a:cxnLst/>
            <a:rect l="l" t="t" r="r" b="b"/>
            <a:pathLst>
              <a:path w="314325" h="941070">
                <a:moveTo>
                  <a:pt x="314286" y="940460"/>
                </a:moveTo>
                <a:lnTo>
                  <a:pt x="128333" y="940460"/>
                </a:lnTo>
                <a:lnTo>
                  <a:pt x="128333" y="436562"/>
                </a:lnTo>
                <a:lnTo>
                  <a:pt x="128079" y="387451"/>
                </a:lnTo>
                <a:lnTo>
                  <a:pt x="127304" y="349211"/>
                </a:lnTo>
                <a:lnTo>
                  <a:pt x="124205" y="305384"/>
                </a:lnTo>
                <a:lnTo>
                  <a:pt x="101434" y="272008"/>
                </a:lnTo>
                <a:lnTo>
                  <a:pt x="60261" y="262280"/>
                </a:lnTo>
                <a:lnTo>
                  <a:pt x="18414" y="260680"/>
                </a:lnTo>
                <a:lnTo>
                  <a:pt x="0" y="260680"/>
                </a:lnTo>
                <a:lnTo>
                  <a:pt x="0" y="152615"/>
                </a:lnTo>
                <a:lnTo>
                  <a:pt x="48171" y="135940"/>
                </a:lnTo>
                <a:lnTo>
                  <a:pt x="91782" y="113753"/>
                </a:lnTo>
                <a:lnTo>
                  <a:pt x="130848" y="86055"/>
                </a:lnTo>
                <a:lnTo>
                  <a:pt x="165353" y="52844"/>
                </a:lnTo>
                <a:lnTo>
                  <a:pt x="195313" y="14122"/>
                </a:lnTo>
                <a:lnTo>
                  <a:pt x="204292" y="0"/>
                </a:lnTo>
                <a:lnTo>
                  <a:pt x="314286" y="0"/>
                </a:lnTo>
                <a:lnTo>
                  <a:pt x="314286" y="94046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482867" y="3524516"/>
            <a:ext cx="3492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9730" algn="l"/>
              </a:tabLst>
            </a:pPr>
            <a:r>
              <a:rPr sz="2400" b="1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第一部分	桂林城市介绍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82867" y="4026166"/>
            <a:ext cx="355282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桂</a:t>
            </a:r>
            <a:r>
              <a:rPr sz="1600" b="1" spc="-7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林</a:t>
            </a:r>
            <a:r>
              <a:rPr sz="1600" b="1" spc="-7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享</a:t>
            </a:r>
            <a:r>
              <a:rPr sz="1600" b="1" spc="-7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国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际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知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度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旅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游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城</a:t>
            </a:r>
            <a:r>
              <a:rPr sz="1600" b="1" spc="-7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市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3859" y="859536"/>
            <a:ext cx="12073128" cy="600608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592" y="816863"/>
            <a:ext cx="5137404" cy="3456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3420" y="5457774"/>
            <a:ext cx="3914775" cy="12827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桂林地处广西壮族自治区东北部，平均海拔</a:t>
            </a:r>
            <a:r>
              <a:rPr sz="1100" spc="-5" dirty="0">
                <a:latin typeface="Calibri" panose="020F0502020204030204"/>
                <a:cs typeface="Calibri" panose="020F0502020204030204"/>
              </a:rPr>
              <a:t>150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米，属山地</a:t>
            </a:r>
            <a:r>
              <a:rPr sz="1100" spc="0" dirty="0">
                <a:latin typeface="微软雅黑" panose="020B0503020204020204" charset="-122"/>
                <a:cs typeface="微软雅黑" panose="020B0503020204020204" charset="-122"/>
              </a:rPr>
              <a:t>丘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50000"/>
              </a:lnSpc>
            </a:pP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陵地区，为典型的</a:t>
            </a:r>
            <a:r>
              <a:rPr sz="1100" spc="-5" dirty="0">
                <a:latin typeface="Calibri" panose="020F0502020204030204"/>
                <a:cs typeface="Calibri" panose="020F0502020204030204"/>
              </a:rPr>
              <a:t>“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喀斯特</a:t>
            </a:r>
            <a:r>
              <a:rPr sz="1100" spc="-5" dirty="0">
                <a:latin typeface="Calibri" panose="020F0502020204030204"/>
                <a:cs typeface="Calibri" panose="020F0502020204030204"/>
              </a:rPr>
              <a:t>”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岩溶地貌，拥有”水绕青山山绕水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山浮绿水水浮山“的独特景色</a:t>
            </a:r>
            <a:r>
              <a:rPr sz="1100" spc="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122555">
              <a:lnSpc>
                <a:spcPct val="150000"/>
              </a:lnSpc>
            </a:pP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入选世界自然遗产和世界最美河流评选的漓江，是世界公认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的 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中国符号“水墨山水”所在地</a:t>
            </a:r>
            <a:r>
              <a:rPr sz="1100" spc="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37119" y="815339"/>
            <a:ext cx="5241035" cy="2191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516228" y="3407397"/>
            <a:ext cx="2589530" cy="1047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7815" algn="l"/>
                <a:tab pos="298450" algn="l"/>
              </a:tabLst>
            </a:pP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桂林国际旅游胜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地</a:t>
            </a:r>
            <a:r>
              <a:rPr sz="1400" b="1" spc="28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国家名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片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695"/>
              </a:spcBef>
            </a:pP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桂林被誉为中国面向世界的形象名片</a:t>
            </a:r>
            <a:r>
              <a:rPr sz="1050" spc="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050" spc="-18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是</a:t>
            </a:r>
            <a:r>
              <a:rPr sz="1050" spc="0" dirty="0">
                <a:latin typeface="微软雅黑" panose="020B0503020204020204" charset="-122"/>
                <a:cs typeface="微软雅黑" panose="020B0503020204020204" charset="-122"/>
              </a:rPr>
              <a:t>国 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家对外开放的重要国际旅游城市，至今，</a:t>
            </a:r>
            <a:r>
              <a:rPr sz="1050" spc="0" dirty="0">
                <a:latin typeface="微软雅黑" panose="020B0503020204020204" charset="-122"/>
                <a:cs typeface="微软雅黑" panose="020B0503020204020204" charset="-122"/>
              </a:rPr>
              <a:t>已 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经接待过国外元首与政要近</a:t>
            </a:r>
            <a:r>
              <a:rPr sz="1050" spc="-5" dirty="0">
                <a:latin typeface="Calibri" panose="020F0502020204030204"/>
                <a:cs typeface="Calibri" panose="020F0502020204030204"/>
              </a:rPr>
              <a:t>200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位</a:t>
            </a:r>
            <a:r>
              <a:rPr sz="1050" spc="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0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34897" y="456684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601572" y="456697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668247" y="456709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734922" y="456722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01597" y="456735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868272" y="456749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934947" y="456761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001622" y="456774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068297" y="456787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34972" y="456801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201647" y="456813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268322" y="456826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34997" y="456839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401672" y="456853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468347" y="456865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35022" y="456878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601697" y="456891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668372" y="456904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735047" y="456918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801722" y="456930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868397" y="456943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935072" y="456956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001747" y="456970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068422" y="456982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135097" y="456995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201772" y="457008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268447" y="457020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335122" y="457034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401797" y="457047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468472" y="457060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535147" y="457072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601822" y="457086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668497" y="457099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735172" y="457112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801847" y="457125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868522" y="457139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9935197" y="457151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0001872" y="457164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068547" y="457177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0135222" y="457189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0201897" y="457203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0268572" y="457216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0335247" y="457229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0401922" y="457241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7516228" y="4797031"/>
            <a:ext cx="2590165" cy="1029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7815" algn="l"/>
                <a:tab pos="298450" algn="l"/>
                <a:tab pos="1333500" algn="l"/>
              </a:tabLst>
            </a:pP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世界级山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水	</a:t>
            </a: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醉美漓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江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 marL="42545" marR="5080" algn="just">
              <a:lnSpc>
                <a:spcPct val="150000"/>
              </a:lnSpc>
              <a:spcBef>
                <a:spcPts val="545"/>
              </a:spcBef>
            </a:pP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山青、水秀、洞奇、石美，景在城中，城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在 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景中；漓江曾被</a:t>
            </a:r>
            <a:r>
              <a:rPr sz="1050" spc="-5" dirty="0">
                <a:latin typeface="Calibri" panose="020F0502020204030204"/>
                <a:cs typeface="Calibri" panose="020F0502020204030204"/>
              </a:rPr>
              <a:t>CNN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评选为“全球最美河</a:t>
            </a:r>
            <a:r>
              <a:rPr sz="1050" spc="0" dirty="0">
                <a:latin typeface="微软雅黑" panose="020B0503020204020204" charset="-122"/>
                <a:cs typeface="微软雅黑" panose="020B0503020204020204" charset="-122"/>
              </a:rPr>
              <a:t>流 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之一</a:t>
            </a:r>
            <a:r>
              <a:rPr sz="1050" spc="0" dirty="0">
                <a:latin typeface="微软雅黑" panose="020B0503020204020204" charset="-122"/>
                <a:cs typeface="微软雅黑" panose="020B0503020204020204" charset="-122"/>
              </a:rPr>
              <a:t>”</a:t>
            </a:r>
            <a:endParaRPr sz="10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5878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6545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77212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7878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8545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9212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9879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0545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1212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1879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2546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3212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3879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4546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5213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5879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6546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7213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7880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8546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9213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9880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90547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1213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91880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92547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93214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93880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94547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95214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95881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6547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97214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97881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98548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99214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99881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00548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01215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01881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025485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032153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0388206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0454881" y="5915812"/>
            <a:ext cx="38100" cy="9525"/>
          </a:xfrm>
          <a:custGeom>
            <a:avLst/>
            <a:gdLst/>
            <a:ahLst/>
            <a:cxnLst/>
            <a:rect l="l" t="t" r="r" b="b"/>
            <a:pathLst>
              <a:path w="38100" h="9525">
                <a:moveTo>
                  <a:pt x="38100" y="9525"/>
                </a:moveTo>
                <a:lnTo>
                  <a:pt x="0" y="9525"/>
                </a:lnTo>
                <a:lnTo>
                  <a:pt x="0" y="0"/>
                </a:lnTo>
                <a:lnTo>
                  <a:pt x="38100" y="0"/>
                </a:lnTo>
                <a:lnTo>
                  <a:pt x="38100" y="95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0677143" y="3332988"/>
            <a:ext cx="2001011" cy="12451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0677143" y="4686300"/>
            <a:ext cx="2025396" cy="1245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 txBox="1"/>
          <p:nvPr/>
        </p:nvSpPr>
        <p:spPr>
          <a:xfrm>
            <a:off x="234441" y="4392214"/>
            <a:ext cx="2230120" cy="928369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600" b="1" spc="-5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世界著名的旅游城市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中国首批国家历史文化名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城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00" spc="-5" dirty="0">
                <a:solidFill>
                  <a:srgbClr val="7E7E7E"/>
                </a:solidFill>
                <a:latin typeface="Corbel" panose="020B0503020204020204"/>
                <a:cs typeface="Corbel" panose="020B0503020204020204"/>
              </a:rPr>
              <a:t>China's name card tourism</a:t>
            </a:r>
            <a:r>
              <a:rPr sz="1100" spc="-20" dirty="0">
                <a:solidFill>
                  <a:srgbClr val="7E7E7E"/>
                </a:solidFill>
                <a:latin typeface="Corbel" panose="020B0503020204020204"/>
                <a:cs typeface="Corbel" panose="020B0503020204020204"/>
              </a:rPr>
              <a:t> </a:t>
            </a:r>
            <a:r>
              <a:rPr sz="1100" spc="-5" dirty="0">
                <a:solidFill>
                  <a:srgbClr val="7E7E7E"/>
                </a:solidFill>
                <a:latin typeface="Corbel" panose="020B0503020204020204"/>
                <a:cs typeface="Corbel" panose="020B0503020204020204"/>
              </a:rPr>
              <a:t>destination</a:t>
            </a:r>
            <a:endParaRPr sz="1100">
              <a:latin typeface="Corbel" panose="020B0503020204020204"/>
              <a:cs typeface="Corbel" panose="020B0503020204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156" y="868984"/>
            <a:ext cx="2166620" cy="74104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2750"/>
              </a:lnSpc>
              <a:spcBef>
                <a:spcPts val="300"/>
              </a:spcBef>
            </a:pPr>
            <a:r>
              <a:rPr dirty="0">
                <a:latin typeface="宋体" panose="02010600030101010101" pitchFamily="2" charset="-122"/>
                <a:cs typeface="宋体" panose="02010600030101010101" pitchFamily="2" charset="-122"/>
              </a:rPr>
              <a:t>桂林城市新定</a:t>
            </a:r>
            <a:r>
              <a:rPr spc="-10" dirty="0">
                <a:latin typeface="宋体" panose="02010600030101010101" pitchFamily="2" charset="-122"/>
                <a:cs typeface="宋体" panose="02010600030101010101" pitchFamily="2" charset="-122"/>
              </a:rPr>
              <a:t>位 </a:t>
            </a:r>
            <a:r>
              <a:rPr dirty="0">
                <a:latin typeface="宋体" panose="02010600030101010101" pitchFamily="2" charset="-122"/>
                <a:cs typeface="宋体" panose="02010600030101010101" pitchFamily="2" charset="-122"/>
              </a:rPr>
              <a:t>广西副中心城</a:t>
            </a:r>
            <a:r>
              <a:rPr spc="-10" dirty="0">
                <a:latin typeface="宋体" panose="02010600030101010101" pitchFamily="2" charset="-122"/>
                <a:cs typeface="宋体" panose="02010600030101010101" pitchFamily="2" charset="-122"/>
              </a:rPr>
              <a:t>市</a:t>
            </a:r>
            <a:endParaRPr spc="-1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4665" y="1679130"/>
            <a:ext cx="2043430" cy="0"/>
          </a:xfrm>
          <a:custGeom>
            <a:avLst/>
            <a:gdLst/>
            <a:ahLst/>
            <a:cxnLst/>
            <a:rect l="l" t="t" r="r" b="b"/>
            <a:pathLst>
              <a:path w="2043430">
                <a:moveTo>
                  <a:pt x="0" y="0"/>
                </a:moveTo>
                <a:lnTo>
                  <a:pt x="2042807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81355" y="2473451"/>
            <a:ext cx="3096768" cy="22570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49752" y="2482595"/>
            <a:ext cx="3177540" cy="22570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597395" y="2473451"/>
            <a:ext cx="2761488" cy="18760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00443" y="4415028"/>
            <a:ext cx="2761488" cy="18348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1355" y="4770120"/>
            <a:ext cx="6355080" cy="14950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86639" y="4430344"/>
            <a:ext cx="14751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①</a:t>
            </a:r>
            <a:r>
              <a:rPr sz="1400" spc="-9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桂林智神信息技术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4157" y="6011786"/>
            <a:ext cx="11626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④</a:t>
            </a:r>
            <a:r>
              <a:rPr sz="1400" spc="-14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桂林临桂新区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53021" y="5956274"/>
            <a:ext cx="11855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⑤</a:t>
            </a:r>
            <a:r>
              <a:rPr sz="14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桂林三金药业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91408" y="4491621"/>
            <a:ext cx="16275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②</a:t>
            </a:r>
            <a:r>
              <a:rPr sz="1400" spc="-9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桂林优利特电子集团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26656" y="4128198"/>
            <a:ext cx="11703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③</a:t>
            </a:r>
            <a:r>
              <a:rPr sz="1400" spc="-9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桂林飞宇科技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54984" y="2510726"/>
            <a:ext cx="1738630" cy="831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7815" algn="l"/>
                <a:tab pos="298450" algn="l"/>
              </a:tabLst>
            </a:pP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常住人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口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 marL="100965" marR="5080">
              <a:lnSpc>
                <a:spcPct val="150000"/>
              </a:lnSpc>
              <a:spcBef>
                <a:spcPts val="700"/>
              </a:spcBef>
            </a:pP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桂林常住人口约</a:t>
            </a:r>
            <a:r>
              <a:rPr sz="1100" spc="-5" dirty="0">
                <a:solidFill>
                  <a:srgbClr val="183924"/>
                </a:solidFill>
                <a:latin typeface="Ebrima" panose="02000000000000000000"/>
                <a:cs typeface="Ebrima" panose="02000000000000000000"/>
              </a:rPr>
              <a:t>530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余万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城镇人口约</a:t>
            </a:r>
            <a:r>
              <a:rPr sz="1100" spc="-5" dirty="0">
                <a:solidFill>
                  <a:srgbClr val="183924"/>
                </a:solidFill>
                <a:latin typeface="Ebrima" panose="02000000000000000000"/>
                <a:cs typeface="Ebrima" panose="02000000000000000000"/>
              </a:rPr>
              <a:t>250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余</a:t>
            </a:r>
            <a:r>
              <a:rPr sz="1100" spc="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万</a:t>
            </a:r>
            <a:r>
              <a:rPr sz="1100" spc="-5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spc="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76232" y="346266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442907" y="346279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509582" y="346293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25" y="0"/>
                </a:lnTo>
                <a:lnTo>
                  <a:pt x="38125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576257" y="346306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642932" y="346318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709607" y="346331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776282" y="346344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42957" y="346358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909632" y="346370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976307" y="346383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042982" y="346396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109657" y="346410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176332" y="346422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243007" y="346435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309682" y="346448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376357" y="346462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443032" y="346475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09707" y="346487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76382" y="346500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643057" y="346513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709732" y="346527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776407" y="346539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843082" y="346552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909757" y="346565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976432" y="346579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1043107" y="346591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1109782" y="346604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176457" y="346617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1243132" y="346631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1309807" y="346643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1376482" y="346656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1443157" y="346669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1509832" y="346682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1576507" y="346696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1643182" y="346708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1709857" y="346721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1776532" y="346734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1843207" y="346748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1909882" y="346760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1976557" y="346773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2043232" y="346786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2109907" y="346798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2176582" y="346812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2243257" y="346825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9454984" y="3630993"/>
            <a:ext cx="1022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7815" algn="l"/>
                <a:tab pos="298450" algn="l"/>
              </a:tabLst>
            </a:pP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高校云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集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543363" y="3937063"/>
            <a:ext cx="2691765" cy="777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拥有高等院校</a:t>
            </a:r>
            <a:r>
              <a:rPr sz="1100" spc="-5" dirty="0">
                <a:solidFill>
                  <a:srgbClr val="183924"/>
                </a:solidFill>
                <a:latin typeface="Ebrima" panose="02000000000000000000"/>
                <a:cs typeface="Ebrima" panose="02000000000000000000"/>
              </a:rPr>
              <a:t>16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所：包含“西南小清华“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桂 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林电子科技大学、广西师范大学、桂林理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工 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大学、桂林医学院等</a:t>
            </a:r>
            <a:r>
              <a:rPr sz="1100" spc="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9376232" y="487307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442907" y="487320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9509582" y="487334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25" y="0"/>
                </a:lnTo>
                <a:lnTo>
                  <a:pt x="38125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576257" y="487347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9642932" y="487359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709607" y="487372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9776282" y="487385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9842957" y="487399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9909632" y="487412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976307" y="487424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0042982" y="487437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0109657" y="487451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0176332" y="487464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0243007" y="487476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0309682" y="487489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0376357" y="487503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443032" y="487516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0509707" y="487528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576382" y="487541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0643057" y="487554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0709732" y="487568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0776407" y="487580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0843082" y="487593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909757" y="487606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976432" y="487620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1043107" y="487633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1109782" y="487645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1176457" y="487658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1243132" y="487672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1309807" y="487685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1376482" y="487697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1443157" y="487710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1509832" y="487723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1576507" y="487737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1643182" y="487749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1709857" y="487762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1776532" y="487775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1843207" y="487789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1909882" y="487801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1976557" y="487814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2043232" y="487827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2109907" y="487841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2176582" y="487853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2243257" y="487866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 txBox="1"/>
          <p:nvPr/>
        </p:nvSpPr>
        <p:spPr>
          <a:xfrm>
            <a:off x="9454984" y="5018532"/>
            <a:ext cx="3048635" cy="1090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7815" algn="l"/>
                <a:tab pos="298450" algn="l"/>
              </a:tabLst>
            </a:pPr>
            <a:r>
              <a:rPr sz="1400" b="1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产业集</a:t>
            </a:r>
            <a:r>
              <a:rPr sz="1400" b="1" spc="0" dirty="0">
                <a:solidFill>
                  <a:srgbClr val="0B1C1D"/>
                </a:solidFill>
                <a:latin typeface="微软雅黑" panose="020B0503020204020204" charset="-122"/>
                <a:cs typeface="微软雅黑" panose="020B0503020204020204" charset="-122"/>
              </a:rPr>
              <a:t>群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  <a:p>
            <a:pPr marL="100965" marR="144780">
              <a:lnSpc>
                <a:spcPct val="151000"/>
              </a:lnSpc>
              <a:spcBef>
                <a:spcPts val="745"/>
              </a:spcBef>
            </a:pP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建设电子信息、先进装备制造、生态食品、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生 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物医药四大重点产业</a:t>
            </a:r>
            <a:r>
              <a:rPr sz="1100" spc="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100" spc="-65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培育电子信息、新</a:t>
            </a:r>
            <a:r>
              <a:rPr sz="1100" spc="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能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  <a:p>
            <a:pPr marL="100965">
              <a:lnSpc>
                <a:spcPct val="100000"/>
              </a:lnSpc>
              <a:spcBef>
                <a:spcPts val="650"/>
              </a:spcBef>
            </a:pPr>
            <a:r>
              <a:rPr sz="110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源商用车及轨道交通、电力装备、橡胶轮胎等</a:t>
            </a:r>
            <a:r>
              <a:rPr sz="1100" spc="0" dirty="0">
                <a:solidFill>
                  <a:srgbClr val="183924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49110" y="1787664"/>
            <a:ext cx="477583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7E7E7E"/>
                </a:solidFill>
                <a:latin typeface="华文细黑" panose="02010600040101010101" charset="-122"/>
                <a:cs typeface="华文细黑" panose="02010600040101010101" charset="-122"/>
              </a:rPr>
              <a:t>《广西推进新型城镇化三年行动计划》提出，将桂林定位为广西副中心城市</a:t>
            </a:r>
            <a:r>
              <a:rPr sz="1100" spc="0" dirty="0">
                <a:solidFill>
                  <a:srgbClr val="7E7E7E"/>
                </a:solidFill>
                <a:latin typeface="华文细黑" panose="02010600040101010101" charset="-122"/>
                <a:cs typeface="华文细黑" panose="02010600040101010101" charset="-122"/>
              </a:rPr>
              <a:t>。</a:t>
            </a:r>
            <a:endParaRPr sz="1100">
              <a:latin typeface="华文细黑" panose="02010600040101010101" charset="-122"/>
              <a:cs typeface="华文细黑" panose="02010600040101010101" charset="-122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9376232" y="623004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9442907" y="623018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25" y="0"/>
                </a:lnTo>
                <a:lnTo>
                  <a:pt x="38125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9509582" y="623031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9576257" y="623044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9642932" y="623056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9709607" y="623069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9776282" y="623083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9842957" y="623096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9909632" y="623108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25" y="0"/>
                </a:lnTo>
                <a:lnTo>
                  <a:pt x="38125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9976307" y="623121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0042982" y="623135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0109657" y="623148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0176332" y="623161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0243007" y="623173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0309682" y="623187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0376357" y="623200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0443032" y="623213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0509707" y="623225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0576382" y="623238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0643057" y="623252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0709732" y="623265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0776407" y="623277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0843082" y="623290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0909757" y="623304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0976432" y="623317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1043107" y="623329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11109782" y="623342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1176457" y="623355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11243132" y="6233693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1309807" y="6233820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11376482" y="6233947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11443157" y="623407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1509832" y="623421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1576507" y="623434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1643182" y="623446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1709857" y="623459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1776532" y="6234734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588"/>
                </a:moveTo>
                <a:lnTo>
                  <a:pt x="0" y="9525"/>
                </a:lnTo>
                <a:lnTo>
                  <a:pt x="12" y="0"/>
                </a:lnTo>
                <a:lnTo>
                  <a:pt x="38112" y="63"/>
                </a:lnTo>
                <a:lnTo>
                  <a:pt x="38100" y="958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1843207" y="6234861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1909882" y="6234988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1976557" y="6235115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2043232" y="623524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2109907" y="6235382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2176582" y="6235509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2243257" y="6235636"/>
            <a:ext cx="38735" cy="10160"/>
          </a:xfrm>
          <a:custGeom>
            <a:avLst/>
            <a:gdLst/>
            <a:ahLst/>
            <a:cxnLst/>
            <a:rect l="l" t="t" r="r" b="b"/>
            <a:pathLst>
              <a:path w="38734" h="10160">
                <a:moveTo>
                  <a:pt x="38100" y="9601"/>
                </a:moveTo>
                <a:lnTo>
                  <a:pt x="0" y="9525"/>
                </a:lnTo>
                <a:lnTo>
                  <a:pt x="12" y="0"/>
                </a:lnTo>
                <a:lnTo>
                  <a:pt x="38112" y="76"/>
                </a:lnTo>
                <a:lnTo>
                  <a:pt x="38100" y="960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60020" cy="7233284"/>
          </a:xfrm>
          <a:custGeom>
            <a:avLst/>
            <a:gdLst/>
            <a:ahLst/>
            <a:cxnLst/>
            <a:rect l="l" t="t" r="r" b="b"/>
            <a:pathLst>
              <a:path w="12860020" h="7233284">
                <a:moveTo>
                  <a:pt x="0" y="0"/>
                </a:moveTo>
                <a:lnTo>
                  <a:pt x="12859512" y="0"/>
                </a:lnTo>
                <a:lnTo>
                  <a:pt x="12859512" y="7232904"/>
                </a:lnTo>
                <a:lnTo>
                  <a:pt x="0" y="7232904"/>
                </a:lnTo>
                <a:lnTo>
                  <a:pt x="0" y="0"/>
                </a:lnTo>
                <a:close/>
              </a:path>
            </a:pathLst>
          </a:custGeom>
          <a:solidFill>
            <a:srgbClr val="FBFA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965180" y="160020"/>
            <a:ext cx="1510283" cy="5044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43420" y="4495025"/>
            <a:ext cx="8027034" cy="2312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marR="85090" indent="-301625">
              <a:lnSpc>
                <a:spcPct val="150000"/>
              </a:lnSpc>
              <a:spcBef>
                <a:spcPts val="100"/>
              </a:spcBef>
              <a:buFont typeface="Arial" panose="020B0604020202020204"/>
              <a:buChar char="➢"/>
              <a:tabLst>
                <a:tab pos="313690" algn="l"/>
                <a:tab pos="314325" algn="l"/>
              </a:tabLst>
            </a:pPr>
            <a:r>
              <a:rPr sz="1200" dirty="0">
                <a:latin typeface="微软雅黑" panose="020B0503020204020204" charset="-122"/>
                <a:cs typeface="微软雅黑" panose="020B0503020204020204" charset="-122"/>
              </a:rPr>
              <a:t>桂林地处湘桂走廊南端，具有背靠大西南、面向东南亚的区位优势，是”一带一路“和黔粤湘桂交界重要连接点， 也是东盟自由贸易区的门户城市。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  <a:p>
            <a:pPr marL="314325" marR="5080" indent="-301625">
              <a:lnSpc>
                <a:spcPct val="150000"/>
              </a:lnSpc>
              <a:spcBef>
                <a:spcPts val="730"/>
              </a:spcBef>
              <a:buFont typeface="Arial" panose="020B0604020202020204"/>
              <a:buChar char="➢"/>
              <a:tabLst>
                <a:tab pos="313690" algn="l"/>
                <a:tab pos="314325" algn="l"/>
              </a:tabLst>
            </a:pP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桂林两江国际机场：可满足年吞吐量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1200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万人次的需求；以桂林为核心，辐射华中、华东、华南，构建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”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两小时空中 巴士交通圈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”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，通航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76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个国内外城市，如香港、澳门、台湾及日本福冈、韩国首尔、泰国曼谷、马来西亚吉隆坡等。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buChar char="➢"/>
            </a:pPr>
            <a:endParaRPr sz="1250">
              <a:latin typeface="Times New Roman" panose="02020603050405020304"/>
              <a:cs typeface="Times New Roman" panose="02020603050405020304"/>
            </a:endParaRPr>
          </a:p>
          <a:p>
            <a:pPr marL="314325" indent="-301625">
              <a:lnSpc>
                <a:spcPct val="100000"/>
              </a:lnSpc>
              <a:buFont typeface="Arial" panose="020B0604020202020204"/>
              <a:buChar char="➢"/>
              <a:tabLst>
                <a:tab pos="313690" algn="l"/>
                <a:tab pos="314325" algn="l"/>
              </a:tabLst>
            </a:pP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开通前往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14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个省市的动车，通达全国主要城市，中国第一个拥有九座高铁站的城市（地级市）。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➢"/>
            </a:pPr>
            <a:endParaRPr sz="1250">
              <a:latin typeface="Times New Roman" panose="02020603050405020304"/>
              <a:cs typeface="Times New Roman" panose="02020603050405020304"/>
            </a:endParaRPr>
          </a:p>
          <a:p>
            <a:pPr marL="314325" indent="-301625">
              <a:lnSpc>
                <a:spcPct val="100000"/>
              </a:lnSpc>
              <a:buFont typeface="Arial" panose="020B0604020202020204"/>
              <a:buChar char="➢"/>
              <a:tabLst>
                <a:tab pos="313690" algn="l"/>
                <a:tab pos="314325" algn="l"/>
              </a:tabLst>
            </a:pP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桂林至广州、贵阳、南宁、长沙的动车组或高速列车运行时间均为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3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小时左右，形成了东西南北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3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小时省会城市圈。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buChar char="➢"/>
            </a:pPr>
            <a:endParaRPr sz="1250">
              <a:latin typeface="Times New Roman" panose="02020603050405020304"/>
              <a:cs typeface="Times New Roman" panose="02020603050405020304"/>
            </a:endParaRPr>
          </a:p>
          <a:p>
            <a:pPr marL="314325" indent="-301625">
              <a:lnSpc>
                <a:spcPct val="100000"/>
              </a:lnSpc>
              <a:buFont typeface="Arial" panose="020B0604020202020204"/>
              <a:buChar char="➢"/>
              <a:tabLst>
                <a:tab pos="313690" algn="l"/>
                <a:tab pos="314325" algn="l"/>
              </a:tabLst>
            </a:pP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广深港高铁开通，桂林直达香港仅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3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小时</a:t>
            </a:r>
            <a:r>
              <a:rPr sz="1200" spc="-5" dirty="0">
                <a:solidFill>
                  <a:srgbClr val="252525"/>
                </a:solidFill>
                <a:latin typeface="Ebrima" panose="02000000000000000000"/>
                <a:cs typeface="Ebrima" panose="02000000000000000000"/>
              </a:rPr>
              <a:t>30</a:t>
            </a:r>
            <a:r>
              <a:rPr sz="1200" dirty="0">
                <a:solidFill>
                  <a:srgbClr val="252525"/>
                </a:solidFill>
                <a:latin typeface="微软雅黑" panose="020B0503020204020204" charset="-122"/>
                <a:cs typeface="微软雅黑" panose="020B0503020204020204" charset="-122"/>
              </a:rPr>
              <a:t>分钟。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103" y="99060"/>
            <a:ext cx="4262628" cy="2822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90644" y="99060"/>
            <a:ext cx="4149852" cy="2822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621268" y="99060"/>
            <a:ext cx="4149852" cy="28224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46011" y="2663761"/>
            <a:ext cx="1092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EDEBE0"/>
                </a:solidFill>
                <a:latin typeface="微软雅黑" panose="020B0503020204020204" charset="-122"/>
                <a:cs typeface="微软雅黑" panose="020B0503020204020204" charset="-122"/>
              </a:rPr>
              <a:t>桂林北站实景图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12335" y="2650655"/>
            <a:ext cx="1397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EDEBE0"/>
                </a:solidFill>
                <a:latin typeface="微软雅黑" panose="020B0503020204020204" charset="-122"/>
                <a:cs typeface="微软雅黑" panose="020B0503020204020204" charset="-122"/>
              </a:rPr>
              <a:t>桂林两江机场实景图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67533" y="2681173"/>
            <a:ext cx="124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EDEBE0"/>
                </a:solidFill>
                <a:latin typeface="微软雅黑" panose="020B0503020204020204" charset="-122"/>
                <a:cs typeface="微软雅黑" panose="020B0503020204020204" charset="-122"/>
              </a:rPr>
              <a:t>桂林高速路实景图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6011" y="3329686"/>
            <a:ext cx="358203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中国地级城市最发达立体交通</a:t>
            </a: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网 </a:t>
            </a: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比肩二线城</a:t>
            </a:r>
            <a:r>
              <a:rPr sz="2000" b="1" spc="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4680" y="4322953"/>
            <a:ext cx="1080135" cy="0"/>
          </a:xfrm>
          <a:custGeom>
            <a:avLst/>
            <a:gdLst/>
            <a:ahLst/>
            <a:cxnLst/>
            <a:rect l="l" t="t" r="r" b="b"/>
            <a:pathLst>
              <a:path w="1080135">
                <a:moveTo>
                  <a:pt x="0" y="0"/>
                </a:moveTo>
                <a:lnTo>
                  <a:pt x="1080122" y="0"/>
                </a:lnTo>
              </a:path>
            </a:pathLst>
          </a:custGeom>
          <a:ln w="12700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78443" y="3646144"/>
            <a:ext cx="4298353" cy="3117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344424"/>
            <a:ext cx="5524500" cy="64404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796151" y="3126752"/>
            <a:ext cx="4900295" cy="180848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300" spc="-5" dirty="0">
                <a:latin typeface="Ebrima" panose="02000000000000000000"/>
                <a:cs typeface="Ebrima" panose="02000000000000000000"/>
              </a:rPr>
              <a:t>2010——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《旅游综合改革实验基地》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“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一岛一省一市”唯一市级单位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spc="-5" dirty="0">
                <a:latin typeface="Ebrima" panose="02000000000000000000"/>
                <a:cs typeface="Ebrima" panose="02000000000000000000"/>
              </a:rPr>
              <a:t>2012——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《桂林国际旅游胜地建设纲要》旅游改革上升为国家战略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spc="-5" dirty="0">
                <a:latin typeface="Ebrima" panose="02000000000000000000"/>
                <a:cs typeface="Ebrima" panose="02000000000000000000"/>
              </a:rPr>
              <a:t>2015——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全国首个旅游产业用地改革试点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spc="-5" dirty="0">
                <a:latin typeface="Ebrima" panose="02000000000000000000"/>
                <a:cs typeface="Ebrima" panose="02000000000000000000"/>
              </a:rPr>
              <a:t>2017——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国家首批健康旅游示范基地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spc="-5" dirty="0">
                <a:latin typeface="Ebrima" panose="02000000000000000000"/>
                <a:cs typeface="Ebrima" panose="02000000000000000000"/>
              </a:rPr>
              <a:t>2018——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一带一路有机衔接点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spc="-5" dirty="0">
                <a:latin typeface="Ebrima" panose="02000000000000000000"/>
                <a:cs typeface="Ebrima" panose="02000000000000000000"/>
              </a:rPr>
              <a:t>2019——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首批（五个）国家可持续发展议程创新示范区之一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96151" y="1905406"/>
            <a:ext cx="24142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52525"/>
                </a:solidFill>
                <a:latin typeface="Corbel" panose="020B0503020204020204"/>
                <a:cs typeface="Corbel" panose="020B0503020204020204"/>
              </a:rPr>
              <a:t>National strategy International Tourist</a:t>
            </a:r>
            <a:r>
              <a:rPr sz="1050" spc="-10" dirty="0">
                <a:solidFill>
                  <a:srgbClr val="252525"/>
                </a:solidFill>
                <a:latin typeface="Corbel" panose="020B0503020204020204"/>
                <a:cs typeface="Corbel" panose="020B0503020204020204"/>
              </a:rPr>
              <a:t> </a:t>
            </a:r>
            <a:r>
              <a:rPr sz="1050" dirty="0">
                <a:solidFill>
                  <a:srgbClr val="252525"/>
                </a:solidFill>
                <a:latin typeface="Corbel" panose="020B0503020204020204"/>
                <a:cs typeface="Corbel" panose="020B0503020204020204"/>
              </a:rPr>
              <a:t>city</a:t>
            </a:r>
            <a:endParaRPr sz="1050">
              <a:latin typeface="Corbel" panose="020B0503020204020204"/>
              <a:cs typeface="Corbel" panose="020B050302020402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44461" y="1524266"/>
            <a:ext cx="39484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国家级战略——桂林国际旅游胜地建设</a:t>
            </a:r>
            <a:endParaRPr sz="1800"/>
          </a:p>
        </p:txBody>
      </p:sp>
      <p:sp>
        <p:nvSpPr>
          <p:cNvPr id="6" name="object 6"/>
          <p:cNvSpPr/>
          <p:nvPr/>
        </p:nvSpPr>
        <p:spPr>
          <a:xfrm>
            <a:off x="6826618" y="2181847"/>
            <a:ext cx="1080135" cy="0"/>
          </a:xfrm>
          <a:custGeom>
            <a:avLst/>
            <a:gdLst/>
            <a:ahLst/>
            <a:cxnLst/>
            <a:rect l="l" t="t" r="r" b="b"/>
            <a:pathLst>
              <a:path w="1080134">
                <a:moveTo>
                  <a:pt x="0" y="0"/>
                </a:moveTo>
                <a:lnTo>
                  <a:pt x="1080122" y="0"/>
                </a:lnTo>
              </a:path>
            </a:pathLst>
          </a:custGeom>
          <a:ln w="12700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2015" y="3008007"/>
            <a:ext cx="4730115" cy="1015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7815" algn="l"/>
              </a:tabLst>
            </a:pPr>
            <a:r>
              <a:rPr sz="1300" spc="675" dirty="0">
                <a:latin typeface="Arial" panose="020B0604020202020204"/>
                <a:cs typeface="Arial" panose="020B0604020202020204"/>
              </a:rPr>
              <a:t>l	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中国唯一获批两项出入境</a:t>
            </a:r>
            <a:r>
              <a:rPr sz="1300" spc="-10" dirty="0">
                <a:latin typeface="Ebrima" panose="02000000000000000000"/>
                <a:cs typeface="Ebrima" panose="02000000000000000000"/>
              </a:rPr>
              <a:t>(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免签</a:t>
            </a:r>
            <a:r>
              <a:rPr sz="1300" spc="-10" dirty="0">
                <a:latin typeface="Ebrima" panose="02000000000000000000"/>
                <a:cs typeface="Ebrima" panose="02000000000000000000"/>
              </a:rPr>
              <a:t>)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签证便利政策的城市。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tabLst>
                <a:tab pos="297815" algn="l"/>
              </a:tabLst>
            </a:pPr>
            <a:r>
              <a:rPr sz="1300" spc="675" dirty="0">
                <a:latin typeface="Arial" panose="020B0604020202020204"/>
                <a:cs typeface="Arial" panose="020B0604020202020204"/>
              </a:rPr>
              <a:t>l	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免签国家：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51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国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72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小时过境免签，东盟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10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国旅游团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6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天免签。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tabLst>
                <a:tab pos="297815" algn="l"/>
              </a:tabLst>
            </a:pPr>
            <a:r>
              <a:rPr sz="1300" spc="675" dirty="0">
                <a:latin typeface="Arial" panose="020B0604020202020204"/>
                <a:cs typeface="Arial" panose="020B0604020202020204"/>
              </a:rPr>
              <a:t>l	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2019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年游客量突破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1.3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亿人次，旅游总收入超过</a:t>
            </a:r>
            <a:r>
              <a:rPr sz="1300" spc="-5" dirty="0">
                <a:latin typeface="Ebrima" panose="02000000000000000000"/>
                <a:cs typeface="Ebrima" panose="02000000000000000000"/>
              </a:rPr>
              <a:t>1000</a:t>
            </a:r>
            <a:r>
              <a:rPr sz="1300" spc="-5" dirty="0">
                <a:latin typeface="微软雅黑" panose="020B0503020204020204" charset="-122"/>
                <a:cs typeface="微软雅黑" panose="020B0503020204020204" charset="-122"/>
              </a:rPr>
              <a:t>亿元。</a:t>
            </a:r>
            <a:endParaRPr sz="1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84576" y="4384547"/>
            <a:ext cx="2372868" cy="16535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50748" y="4384547"/>
            <a:ext cx="2372868" cy="1653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9399" y="1302346"/>
            <a:ext cx="3911600" cy="840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00"/>
                </a:solidFill>
              </a:rPr>
              <a:t>中国唯一获批两项出入境签证便利城市</a:t>
            </a:r>
            <a:endParaRPr sz="1800"/>
          </a:p>
          <a:p>
            <a:pPr marL="15240" marR="345440">
              <a:lnSpc>
                <a:spcPct val="150000"/>
              </a:lnSpc>
              <a:spcBef>
                <a:spcPts val="290"/>
              </a:spcBef>
            </a:pPr>
            <a:r>
              <a:rPr sz="1100" b="0" spc="-5" dirty="0">
                <a:solidFill>
                  <a:srgbClr val="434343"/>
                </a:solidFill>
                <a:latin typeface="Arial" panose="020B0604020202020204"/>
                <a:cs typeface="Arial" panose="020B0604020202020204"/>
              </a:rPr>
              <a:t>The only city in China that has been approved to facilitate  entry and exit</a:t>
            </a:r>
            <a:r>
              <a:rPr sz="1100" b="0" spc="-15" dirty="0">
                <a:solidFill>
                  <a:srgbClr val="43434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0" spc="-5" dirty="0">
                <a:solidFill>
                  <a:srgbClr val="434343"/>
                </a:solidFill>
                <a:latin typeface="Arial" panose="020B0604020202020204"/>
                <a:cs typeface="Arial" panose="020B0604020202020204"/>
              </a:rPr>
              <a:t>visas</a:t>
            </a:r>
            <a:endParaRPr sz="11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0740" y="2261006"/>
            <a:ext cx="1080135" cy="0"/>
          </a:xfrm>
          <a:custGeom>
            <a:avLst/>
            <a:gdLst/>
            <a:ahLst/>
            <a:cxnLst/>
            <a:rect l="l" t="t" r="r" b="b"/>
            <a:pathLst>
              <a:path w="1080135">
                <a:moveTo>
                  <a:pt x="0" y="0"/>
                </a:moveTo>
                <a:lnTo>
                  <a:pt x="1080122" y="0"/>
                </a:lnTo>
              </a:path>
            </a:pathLst>
          </a:custGeom>
          <a:ln w="12700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40273" y="1635379"/>
            <a:ext cx="6932675" cy="2371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PP_MARK_KEY" val="b191b458-bb8f-4b27-b363-a9191802a827"/>
  <p:tag name="COMMONDATA" val="eyJoZGlkIjoiZGVhOTQ2YTAxYzE1Njg3ZTY0MzNlNDQ5M2I2MGQ2ZGY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PLACING_PICTURE_USER_VIEWPORT" val="{&quot;height&quot;:12954,&quot;width&quot;:23039.99842519685}"/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2804</Words>
  <Application>WPS 演示</Application>
  <PresentationFormat>On-screen Show (4:3)</PresentationFormat>
  <Paragraphs>184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Calibri</vt:lpstr>
      <vt:lpstr>Ebrima</vt:lpstr>
      <vt:lpstr>Arial</vt:lpstr>
      <vt:lpstr>Corbel</vt:lpstr>
      <vt:lpstr>华文细黑</vt:lpstr>
      <vt:lpstr>Times New Roman</vt:lpstr>
      <vt:lpstr>Arial Unicode MS</vt:lpstr>
      <vt:lpstr>Segoe Print</vt:lpstr>
      <vt:lpstr>Calibri</vt:lpstr>
      <vt:lpstr>等线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桂林城市新定位 广西副中心城市</vt:lpstr>
      <vt:lpstr>PowerPoint 演示文稿</vt:lpstr>
      <vt:lpstr>国家级战略——桂林国际旅游胜地建设</vt:lpstr>
      <vt:lpstr>The only city in China that has been approved to facilitate  entry and exit visas</vt:lpstr>
      <vt:lpstr>第二部分 桂林投资控股集团有限公司简介</vt:lpstr>
      <vt:lpstr>桂林投资控股集团有限公司</vt:lpstr>
      <vt:lpstr>桂林市交通投资控股集团有限公司</vt:lpstr>
      <vt:lpstr>招 商 项 目 展 示</vt:lpstr>
      <vt:lpstr>青莲地块</vt:lpstr>
      <vt:lpstr>雁山科教园地块</vt:lpstr>
      <vt:lpstr> 	市场背景	</vt:lpstr>
      <vt:lpstr>主要经济指标</vt:lpstr>
      <vt:lpstr>北地块主要经济指标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</cp:revision>
  <dcterms:created xsi:type="dcterms:W3CDTF">2023-04-06T08:00:02Z</dcterms:created>
  <dcterms:modified xsi:type="dcterms:W3CDTF">2023-04-06T08:00:02Z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2022-07-20T16:00:00Z</vt:filetime>
  </property>
  <property fmtid="{D5CDD505-2E9C-101B-9397-08002B2CF9AE}" pid="3" name="Creator">
    <vt:lpwstr>WPS 演示</vt:lpwstr>
  </property>
  <property fmtid="{D5CDD505-2E9C-101B-9397-08002B2CF9AE}" pid="4" name="LastSaved">
    <vt:filetime>2023-04-04T16:00:00Z</vt:filetime>
  </property>
  <property fmtid="{D5CDD505-2E9C-101B-9397-08002B2CF9AE}" pid="5" name="ICV">
    <vt:lpwstr>F567334B23C34344A1AD22E8BF606159</vt:lpwstr>
  </property>
  <property fmtid="{D5CDD505-2E9C-101B-9397-08002B2CF9AE}" pid="6" name="KSOProductBuildVer">
    <vt:lpwstr>2052-11.1.0.12980</vt:lpwstr>
  </property>
</Properties>
</file>